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3" r:id="rId6"/>
    <p:sldId id="262" r:id="rId7"/>
    <p:sldId id="264" r:id="rId8"/>
    <p:sldId id="265" r:id="rId9"/>
    <p:sldId id="266" r:id="rId10"/>
    <p:sldId id="267" r:id="rId11"/>
    <p:sldId id="258"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3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199585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285013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307044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348730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384428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64705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90218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10923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280170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105198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EFABF6-D0B6-45BA-A3A3-D6E1460FA6FB}" type="datetimeFigureOut">
              <a:rPr lang="es-ES" smtClean="0"/>
              <a:t>14/06/2023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D283D58-29A9-4480-981C-998E6B1DCC0F}" type="slidenum">
              <a:rPr lang="es-ES" smtClean="0"/>
              <a:t>‹#›</a:t>
            </a:fld>
            <a:endParaRPr lang="es-ES"/>
          </a:p>
        </p:txBody>
      </p:sp>
    </p:spTree>
    <p:extLst>
      <p:ext uri="{BB962C8B-B14F-4D97-AF65-F5344CB8AC3E}">
        <p14:creationId xmlns:p14="http://schemas.microsoft.com/office/powerpoint/2010/main" val="119346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FABF6-D0B6-45BA-A3A3-D6E1460FA6FB}" type="datetimeFigureOut">
              <a:rPr lang="es-ES" smtClean="0"/>
              <a:t>14/06/2023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83D58-29A9-4480-981C-998E6B1DCC0F}" type="slidenum">
              <a:rPr lang="es-ES" smtClean="0"/>
              <a:t>‹#›</a:t>
            </a:fld>
            <a:endParaRPr lang="es-ES"/>
          </a:p>
        </p:txBody>
      </p:sp>
    </p:spTree>
    <p:extLst>
      <p:ext uri="{BB962C8B-B14F-4D97-AF65-F5344CB8AC3E}">
        <p14:creationId xmlns:p14="http://schemas.microsoft.com/office/powerpoint/2010/main" val="11609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a:spLocks noGrp="1"/>
          </p:cNvSpPr>
          <p:nvPr>
            <p:ph type="ctrTitle"/>
          </p:nvPr>
        </p:nvSpPr>
        <p:spPr>
          <a:xfrm>
            <a:off x="684212" y="433595"/>
            <a:ext cx="8136260" cy="4579581"/>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ltLang="ca-ES" sz="2400" b="1" dirty="0" smtClean="0">
              <a:solidFill>
                <a:srgbClr val="FFFFFF"/>
              </a:solidFill>
              <a:latin typeface="Calibri" panose="020F0502020204030204" pitchFamily="34" charset="0"/>
            </a:endParaRPr>
          </a:p>
          <a:p>
            <a:pPr algn="ctr" eaLnBrk="1" hangingPunct="1">
              <a:defRPr/>
            </a:pPr>
            <a:r>
              <a:rPr lang="en-GB" altLang="ca-ES" sz="3600" b="1" dirty="0" smtClean="0">
                <a:solidFill>
                  <a:srgbClr val="FFFFFF"/>
                </a:solidFill>
                <a:latin typeface="Calibri" panose="020F0502020204030204" pitchFamily="34" charset="0"/>
              </a:rPr>
              <a:t>REQUERIMIENTOS DE FERRMED SOBRE LAS INFRAESTRUCTURAS EN EL TRAMO SUR DEL CORREDOR MEDITERRÁNEO</a:t>
            </a:r>
            <a:endParaRPr lang="es-ES" altLang="ca-ES" sz="3600" b="1" dirty="0" smtClean="0">
              <a:solidFill>
                <a:srgbClr val="FFFFFF"/>
              </a:solidFill>
              <a:latin typeface="Calibri" panose="020F0502020204030204" pitchFamily="34" charset="0"/>
            </a:endParaRPr>
          </a:p>
          <a:p>
            <a:pPr algn="ctr" eaLnBrk="1" hangingPunct="1">
              <a:defRPr/>
            </a:pPr>
            <a:endParaRPr lang="es-ES" altLang="ca-ES" sz="3600" b="1" dirty="0" smtClean="0">
              <a:solidFill>
                <a:srgbClr val="FFFFFF"/>
              </a:solidFill>
              <a:latin typeface="Calibri" panose="020F0502020204030204" pitchFamily="34" charset="0"/>
            </a:endParaRPr>
          </a:p>
          <a:p>
            <a:pPr algn="ctr" eaLnBrk="1" hangingPunct="1">
              <a:defRPr/>
            </a:pPr>
            <a:r>
              <a:rPr lang="fr-BE" altLang="ca-ES" sz="2800" b="1" dirty="0" smtClean="0">
                <a:solidFill>
                  <a:srgbClr val="FFFFFF"/>
                </a:solidFill>
                <a:effectLst>
                  <a:outerShdw blurRad="38100" dist="38100" dir="2700000" algn="tl">
                    <a:srgbClr val="000000"/>
                  </a:outerShdw>
                </a:effectLst>
                <a:latin typeface="Calibri" panose="020F0502020204030204" pitchFamily="34" charset="0"/>
              </a:rPr>
              <a:t>José María </a:t>
            </a:r>
            <a:r>
              <a:rPr lang="fr-BE" altLang="ca-ES" sz="2800" b="1" dirty="0" err="1" smtClean="0">
                <a:solidFill>
                  <a:srgbClr val="FFFFFF"/>
                </a:solidFill>
                <a:effectLst>
                  <a:outerShdw blurRad="38100" dist="38100" dir="2700000" algn="tl">
                    <a:srgbClr val="000000"/>
                  </a:outerShdw>
                </a:effectLst>
                <a:latin typeface="Calibri" panose="020F0502020204030204" pitchFamily="34" charset="0"/>
              </a:rPr>
              <a:t>Ojea</a:t>
            </a:r>
            <a:endParaRPr lang="fr-BE" altLang="ca-ES" sz="2800" b="1" dirty="0" smtClean="0">
              <a:solidFill>
                <a:srgbClr val="FFFFFF"/>
              </a:solidFill>
              <a:effectLst>
                <a:outerShdw blurRad="38100" dist="38100" dir="2700000" algn="tl">
                  <a:srgbClr val="000000"/>
                </a:outerShdw>
              </a:effectLst>
              <a:latin typeface="Calibri" panose="020F0502020204030204" pitchFamily="34" charset="0"/>
            </a:endParaRPr>
          </a:p>
          <a:p>
            <a:pPr algn="ctr" eaLnBrk="1" hangingPunct="1">
              <a:defRPr/>
            </a:pPr>
            <a:r>
              <a:rPr lang="fr-BE" altLang="ca-ES" sz="2800" b="1" dirty="0" err="1" smtClean="0">
                <a:solidFill>
                  <a:srgbClr val="FFFFFF"/>
                </a:solidFill>
                <a:effectLst>
                  <a:outerShdw blurRad="38100" dist="38100" dir="2700000" algn="tl">
                    <a:srgbClr val="000000"/>
                  </a:outerShdw>
                </a:effectLst>
                <a:latin typeface="Calibri" panose="020F0502020204030204" pitchFamily="34" charset="0"/>
              </a:rPr>
              <a:t>Asesor</a:t>
            </a:r>
            <a:r>
              <a:rPr lang="fr-BE" altLang="ca-ES" sz="2800" b="1" dirty="0" smtClean="0">
                <a:solidFill>
                  <a:srgbClr val="FFFFFF"/>
                </a:solidFill>
                <a:effectLst>
                  <a:outerShdw blurRad="38100" dist="38100" dir="2700000" algn="tl">
                    <a:srgbClr val="000000"/>
                  </a:outerShdw>
                </a:effectLst>
                <a:latin typeface="Calibri" panose="020F0502020204030204" pitchFamily="34" charset="0"/>
              </a:rPr>
              <a:t> de FERRMED</a:t>
            </a:r>
          </a:p>
          <a:p>
            <a:pPr algn="ctr" eaLnBrk="1" hangingPunct="1">
              <a:defRPr/>
            </a:pPr>
            <a:endParaRPr lang="fr-BE" altLang="ca-ES" sz="2800" b="1" dirty="0" smtClean="0">
              <a:solidFill>
                <a:srgbClr val="FFFFFF"/>
              </a:solidFill>
              <a:effectLst>
                <a:outerShdw blurRad="38100" dist="38100" dir="2700000" algn="tl">
                  <a:srgbClr val="000000"/>
                </a:outerShdw>
              </a:effectLst>
              <a:latin typeface="Calibri" panose="020F0502020204030204" pitchFamily="34" charset="0"/>
            </a:endParaRPr>
          </a:p>
          <a:p>
            <a:pPr algn="ctr" eaLnBrk="1" hangingPunct="1">
              <a:defRPr/>
            </a:pPr>
            <a:endParaRPr lang="fr-BE" altLang="ca-ES" sz="900" b="1" dirty="0" smtClean="0">
              <a:solidFill>
                <a:srgbClr val="FFFFFF"/>
              </a:solidFill>
              <a:effectLst>
                <a:outerShdw blurRad="38100" dist="38100" dir="2700000" algn="tl">
                  <a:srgbClr val="000000"/>
                </a:outerShdw>
              </a:effectLst>
              <a:latin typeface="Calibri" panose="020F0502020204030204" pitchFamily="34" charset="0"/>
            </a:endParaRPr>
          </a:p>
          <a:p>
            <a:pPr algn="ctr" eaLnBrk="1" hangingPunct="1">
              <a:defRPr/>
            </a:pPr>
            <a:r>
              <a:rPr lang="fr-BE" altLang="ca-ES" sz="2400" dirty="0" smtClean="0">
                <a:solidFill>
                  <a:srgbClr val="FFFFFF"/>
                </a:solidFill>
                <a:latin typeface="Calibri" panose="020F0502020204030204" pitchFamily="34" charset="0"/>
              </a:rPr>
              <a:t>Almería, 14 de </a:t>
            </a:r>
            <a:r>
              <a:rPr lang="fr-BE" altLang="ca-ES" sz="2400" dirty="0" err="1" smtClean="0">
                <a:solidFill>
                  <a:srgbClr val="FFFFFF"/>
                </a:solidFill>
                <a:latin typeface="Calibri" panose="020F0502020204030204" pitchFamily="34" charset="0"/>
              </a:rPr>
              <a:t>Marzo</a:t>
            </a:r>
            <a:r>
              <a:rPr lang="fr-BE" altLang="ca-ES" sz="2400" dirty="0" smtClean="0">
                <a:solidFill>
                  <a:srgbClr val="FFFFFF"/>
                </a:solidFill>
                <a:latin typeface="Calibri" panose="020F0502020204030204" pitchFamily="34" charset="0"/>
              </a:rPr>
              <a:t> de 2018</a:t>
            </a:r>
          </a:p>
        </p:txBody>
      </p:sp>
      <p:pic>
        <p:nvPicPr>
          <p:cNvPr id="5" name="7 Imagen" descr="logo Ferrmed imatge ok.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5581264"/>
            <a:ext cx="1872208" cy="90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p:nvPr/>
        </p:nvPicPr>
        <p:blipFill>
          <a:blip r:embed="rId3"/>
          <a:stretch>
            <a:fillRect/>
          </a:stretch>
        </p:blipFill>
        <p:spPr>
          <a:xfrm>
            <a:off x="5148064" y="5640550"/>
            <a:ext cx="1580396" cy="740777"/>
          </a:xfrm>
          <a:prstGeom prst="rect">
            <a:avLst/>
          </a:prstGeom>
          <a:noFill/>
          <a:ln>
            <a:noFill/>
            <a:prstDash/>
          </a:ln>
        </p:spPr>
      </p:pic>
    </p:spTree>
    <p:extLst>
      <p:ext uri="{BB962C8B-B14F-4D97-AF65-F5344CB8AC3E}">
        <p14:creationId xmlns:p14="http://schemas.microsoft.com/office/powerpoint/2010/main" val="402592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1 Título"/>
          <p:cNvSpPr>
            <a:spLocks noGrp="1"/>
          </p:cNvSpPr>
          <p:nvPr>
            <p:ph type="title"/>
          </p:nvPr>
        </p:nvSpPr>
        <p:spPr>
          <a:xfrm>
            <a:off x="457200" y="404664"/>
            <a:ext cx="8229600" cy="648072"/>
          </a:xfrm>
          <a:solidFill>
            <a:schemeClr val="tx2"/>
          </a:solidFill>
        </p:spPr>
        <p:txBody>
          <a:bodyPr>
            <a:noAutofit/>
          </a:bodyPr>
          <a:lstStyle/>
          <a:p>
            <a:r>
              <a:rPr lang="es-ES" altLang="ca-ES" sz="2200" b="1" dirty="0" smtClean="0">
                <a:solidFill>
                  <a:schemeClr val="bg1"/>
                </a:solidFill>
              </a:rPr>
              <a:t>ANALISIS DE LOS TRAZADOS DEL SECTOR SUR DEL CORREDOR POR EL INTERIOR Y POR LA COSTA   (III)</a:t>
            </a:r>
            <a:endParaRPr lang="es-ES" sz="2200" dirty="0">
              <a:solidFill>
                <a:schemeClr val="bg1"/>
              </a:solidFill>
            </a:endParaRPr>
          </a:p>
        </p:txBody>
      </p:sp>
      <p:pic>
        <p:nvPicPr>
          <p:cNvPr id="57" name="7 Imagen" descr="logo Ferrmed imatge ok.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6369591"/>
            <a:ext cx="792088" cy="38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57 Imagen"/>
          <p:cNvPicPr/>
          <p:nvPr/>
        </p:nvPicPr>
        <p:blipFill>
          <a:blip r:embed="rId3"/>
          <a:stretch>
            <a:fillRect/>
          </a:stretch>
        </p:blipFill>
        <p:spPr>
          <a:xfrm>
            <a:off x="6545235" y="6476523"/>
            <a:ext cx="790198" cy="370389"/>
          </a:xfrm>
          <a:prstGeom prst="rect">
            <a:avLst/>
          </a:prstGeom>
          <a:noFill/>
          <a:ln>
            <a:noFill/>
            <a:prstDash/>
          </a:ln>
        </p:spPr>
      </p:pic>
      <p:sp>
        <p:nvSpPr>
          <p:cNvPr id="6" name="Text Box 60"/>
          <p:cNvSpPr txBox="1">
            <a:spLocks noChangeArrowheads="1"/>
          </p:cNvSpPr>
          <p:nvPr/>
        </p:nvSpPr>
        <p:spPr bwMode="auto">
          <a:xfrm>
            <a:off x="683568" y="1700808"/>
            <a:ext cx="741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ca-ES" b="1" dirty="0" smtClean="0">
                <a:latin typeface="+mn-lt"/>
              </a:rPr>
              <a:t>FASES DE EJECUCIÓN  </a:t>
            </a:r>
            <a:r>
              <a:rPr lang="es-ES" altLang="ca-ES" b="1" dirty="0">
                <a:latin typeface="+mn-lt"/>
              </a:rPr>
              <a:t>DEL TRAMO ALGECIRAS – ALMERÍA POR LA COSTA</a:t>
            </a:r>
          </a:p>
        </p:txBody>
      </p:sp>
      <p:sp>
        <p:nvSpPr>
          <p:cNvPr id="7" name="2 Marcador de contenido"/>
          <p:cNvSpPr>
            <a:spLocks noGrp="1"/>
          </p:cNvSpPr>
          <p:nvPr>
            <p:ph idx="1"/>
          </p:nvPr>
        </p:nvSpPr>
        <p:spPr>
          <a:xfrm>
            <a:off x="467544" y="2636912"/>
            <a:ext cx="8229600" cy="2764904"/>
          </a:xfrm>
        </p:spPr>
        <p:txBody>
          <a:bodyPr>
            <a:normAutofit/>
          </a:bodyPr>
          <a:lstStyle/>
          <a:p>
            <a:pPr marL="457200" indent="-457200" algn="just">
              <a:spcBef>
                <a:spcPct val="0"/>
              </a:spcBef>
              <a:buFont typeface="+mj-lt"/>
              <a:buAutoNum type="arabicPeriod"/>
            </a:pPr>
            <a:r>
              <a:rPr lang="es-ES" altLang="ca-ES" sz="2000" dirty="0" smtClean="0"/>
              <a:t>Primera Fase:  Sección Algeciras - Málaga (2025)</a:t>
            </a:r>
          </a:p>
          <a:p>
            <a:pPr marL="457200" indent="-457200" algn="just">
              <a:spcBef>
                <a:spcPct val="0"/>
              </a:spcBef>
              <a:buFont typeface="+mj-lt"/>
              <a:buAutoNum type="arabicPeriod"/>
            </a:pPr>
            <a:r>
              <a:rPr lang="es-ES" altLang="ca-ES" sz="2000" dirty="0" smtClean="0"/>
              <a:t>Segunda Fase:  Sección Almería -  Motril  (2028)</a:t>
            </a:r>
          </a:p>
          <a:p>
            <a:pPr marL="457200" indent="-457200" algn="just">
              <a:spcBef>
                <a:spcPct val="0"/>
              </a:spcBef>
              <a:buFont typeface="+mj-lt"/>
              <a:buAutoNum type="arabicPeriod"/>
            </a:pPr>
            <a:r>
              <a:rPr lang="es-ES" altLang="ca-ES" sz="2000" dirty="0" smtClean="0"/>
              <a:t>Tercera Fase:  Sección Motril – Málaga  (2030)				</a:t>
            </a:r>
          </a:p>
          <a:p>
            <a:pPr marL="457200" indent="-457200" algn="just">
              <a:spcBef>
                <a:spcPct val="0"/>
              </a:spcBef>
              <a:buFont typeface="+mj-lt"/>
              <a:buAutoNum type="arabicPeriod"/>
            </a:pPr>
            <a:endParaRPr lang="es-ES" altLang="ca-ES" sz="2000" dirty="0" smtClean="0"/>
          </a:p>
          <a:p>
            <a:pPr marL="0" indent="0" algn="just">
              <a:spcBef>
                <a:spcPct val="0"/>
              </a:spcBef>
              <a:buNone/>
            </a:pPr>
            <a:endParaRPr lang="es-ES" altLang="ca-ES" sz="2400" dirty="0" smtClean="0"/>
          </a:p>
          <a:p>
            <a:pPr marL="0" indent="0">
              <a:buNone/>
            </a:pPr>
            <a:endParaRPr lang="es-ES" dirty="0"/>
          </a:p>
        </p:txBody>
      </p:sp>
    </p:spTree>
    <p:extLst>
      <p:ext uri="{BB962C8B-B14F-4D97-AF65-F5344CB8AC3E}">
        <p14:creationId xmlns:p14="http://schemas.microsoft.com/office/powerpoint/2010/main" val="169172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a:spLocks noGrp="1"/>
          </p:cNvSpPr>
          <p:nvPr>
            <p:ph type="ctrTitle"/>
          </p:nvPr>
        </p:nvSpPr>
        <p:spPr>
          <a:xfrm>
            <a:off x="684212" y="1469196"/>
            <a:ext cx="8136260" cy="2508379"/>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GB" altLang="ca-ES" sz="2400" b="1" dirty="0" smtClean="0">
              <a:solidFill>
                <a:srgbClr val="FFFFFF"/>
              </a:solidFill>
              <a:latin typeface="Calibri" panose="020F0502020204030204" pitchFamily="34" charset="0"/>
            </a:endParaRPr>
          </a:p>
          <a:p>
            <a:pPr algn="ctr" eaLnBrk="1" hangingPunct="1">
              <a:defRPr/>
            </a:pPr>
            <a:r>
              <a:rPr lang="es-ES" altLang="ca-ES" sz="3600" b="1" dirty="0" smtClean="0">
                <a:solidFill>
                  <a:srgbClr val="FFFFFF"/>
                </a:solidFill>
                <a:latin typeface="Calibri" panose="020F0502020204030204" pitchFamily="34" charset="0"/>
              </a:rPr>
              <a:t>MUCHAS GRACIAS POR SU ATENCIÓN</a:t>
            </a:r>
          </a:p>
          <a:p>
            <a:pPr algn="ctr" eaLnBrk="1" hangingPunct="1">
              <a:defRPr/>
            </a:pPr>
            <a:endParaRPr lang="es-ES" altLang="ca-ES" sz="3600" b="1" dirty="0" smtClean="0">
              <a:solidFill>
                <a:srgbClr val="FFFFFF"/>
              </a:solidFill>
              <a:latin typeface="Calibri" panose="020F0502020204030204" pitchFamily="34" charset="0"/>
            </a:endParaRPr>
          </a:p>
          <a:p>
            <a:pPr algn="ctr" eaLnBrk="1" hangingPunct="1">
              <a:defRPr/>
            </a:pPr>
            <a:endParaRPr lang="fr-BE" altLang="ca-ES" sz="2800" b="1" dirty="0" smtClean="0">
              <a:solidFill>
                <a:srgbClr val="FFFFFF"/>
              </a:solidFill>
              <a:effectLst>
                <a:outerShdw blurRad="38100" dist="38100" dir="2700000" algn="tl">
                  <a:srgbClr val="000000"/>
                </a:outerShdw>
              </a:effectLst>
              <a:latin typeface="Calibri" panose="020F0502020204030204" pitchFamily="34" charset="0"/>
            </a:endParaRPr>
          </a:p>
          <a:p>
            <a:pPr algn="ctr" eaLnBrk="1" hangingPunct="1">
              <a:defRPr/>
            </a:pPr>
            <a:endParaRPr lang="fr-BE" altLang="ca-ES" sz="900" b="1" dirty="0" smtClean="0">
              <a:solidFill>
                <a:srgbClr val="FFFFFF"/>
              </a:solidFill>
              <a:effectLst>
                <a:outerShdw blurRad="38100" dist="38100" dir="2700000" algn="tl">
                  <a:srgbClr val="000000"/>
                </a:outerShdw>
              </a:effectLst>
              <a:latin typeface="Calibri" panose="020F0502020204030204" pitchFamily="34" charset="0"/>
            </a:endParaRPr>
          </a:p>
          <a:p>
            <a:pPr algn="ctr" eaLnBrk="1" hangingPunct="1">
              <a:defRPr/>
            </a:pPr>
            <a:r>
              <a:rPr lang="fr-BE" altLang="ca-ES" sz="2400" dirty="0" smtClean="0">
                <a:solidFill>
                  <a:srgbClr val="FFFFFF"/>
                </a:solidFill>
                <a:latin typeface="Calibri" panose="020F0502020204030204" pitchFamily="34" charset="0"/>
              </a:rPr>
              <a:t>Almería, 14 de </a:t>
            </a:r>
            <a:r>
              <a:rPr lang="fr-BE" altLang="ca-ES" sz="2400" dirty="0" err="1" smtClean="0">
                <a:solidFill>
                  <a:srgbClr val="FFFFFF"/>
                </a:solidFill>
                <a:latin typeface="Calibri" panose="020F0502020204030204" pitchFamily="34" charset="0"/>
              </a:rPr>
              <a:t>Marzo</a:t>
            </a:r>
            <a:r>
              <a:rPr lang="fr-BE" altLang="ca-ES" sz="2400" dirty="0" smtClean="0">
                <a:solidFill>
                  <a:srgbClr val="FFFFFF"/>
                </a:solidFill>
                <a:latin typeface="Calibri" panose="020F0502020204030204" pitchFamily="34" charset="0"/>
              </a:rPr>
              <a:t> de 2018</a:t>
            </a:r>
          </a:p>
        </p:txBody>
      </p:sp>
      <p:pic>
        <p:nvPicPr>
          <p:cNvPr id="5" name="7 Imagen" descr="logo Ferrmed imatge ok.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5581264"/>
            <a:ext cx="1872208" cy="90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p:nvPr/>
        </p:nvPicPr>
        <p:blipFill>
          <a:blip r:embed="rId3"/>
          <a:stretch>
            <a:fillRect/>
          </a:stretch>
        </p:blipFill>
        <p:spPr>
          <a:xfrm>
            <a:off x="5148064" y="5640550"/>
            <a:ext cx="1580396" cy="740777"/>
          </a:xfrm>
          <a:prstGeom prst="rect">
            <a:avLst/>
          </a:prstGeom>
          <a:noFill/>
          <a:ln>
            <a:noFill/>
            <a:prstDash/>
          </a:ln>
        </p:spPr>
      </p:pic>
    </p:spTree>
    <p:extLst>
      <p:ext uri="{BB962C8B-B14F-4D97-AF65-F5344CB8AC3E}">
        <p14:creationId xmlns:p14="http://schemas.microsoft.com/office/powerpoint/2010/main" val="158286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descr="MÄLAGA SECTOR SUR EJE FERRMED 12.10.11.jpg"/>
          <p:cNvPicPr>
            <a:picLocks noGrp="1" noChangeAspect="1"/>
          </p:cNvPicPr>
          <p:nvPr>
            <p:ph idx="1"/>
          </p:nvPr>
        </p:nvPicPr>
        <p:blipFill>
          <a:blip r:embed="rId2" cstate="print">
            <a:extLst>
              <a:ext uri="{28A0092B-C50C-407E-A947-70E740481C1C}">
                <a14:useLocalDpi xmlns:a14="http://schemas.microsoft.com/office/drawing/2010/main" val="0"/>
              </a:ext>
            </a:extLst>
          </a:blip>
          <a:srcRect b="27182"/>
          <a:stretch>
            <a:fillRect/>
          </a:stretch>
        </p:blipFill>
        <p:spPr bwMode="auto">
          <a:xfrm>
            <a:off x="1547664" y="2060848"/>
            <a:ext cx="6840760" cy="387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stretch>
            <a:fillRect/>
          </a:stretch>
        </p:blipFill>
        <p:spPr>
          <a:xfrm>
            <a:off x="6516216" y="6106135"/>
            <a:ext cx="1580396" cy="740777"/>
          </a:xfrm>
          <a:prstGeom prst="rect">
            <a:avLst/>
          </a:prstGeom>
          <a:noFill/>
          <a:ln>
            <a:noFill/>
            <a:prstDash/>
          </a:ln>
        </p:spPr>
      </p:pic>
      <p:pic>
        <p:nvPicPr>
          <p:cNvPr id="6" name="7 Imagen" descr="logo Ferrmed imatge ok.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5987467"/>
            <a:ext cx="1584176" cy="76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a:spLocks noGrp="1"/>
          </p:cNvSpPr>
          <p:nvPr>
            <p:ph type="title"/>
          </p:nvPr>
        </p:nvSpPr>
        <p:spPr>
          <a:solidFill>
            <a:schemeClr val="tx2"/>
          </a:solidFill>
        </p:spPr>
        <p:txBody>
          <a:bodyPr>
            <a:normAutofit/>
          </a:bodyPr>
          <a:lstStyle/>
          <a:p>
            <a:r>
              <a:rPr lang="es-ES" sz="2800" dirty="0" smtClean="0">
                <a:solidFill>
                  <a:schemeClr val="bg1"/>
                </a:solidFill>
              </a:rPr>
              <a:t>EL GRAN EJE DE FERRMED EN SU SECTOR SUR </a:t>
            </a:r>
            <a:endParaRPr lang="es-ES" sz="2800" dirty="0">
              <a:solidFill>
                <a:schemeClr val="bg1"/>
              </a:solidFill>
            </a:endParaRPr>
          </a:p>
        </p:txBody>
      </p:sp>
    </p:spTree>
    <p:extLst>
      <p:ext uri="{BB962C8B-B14F-4D97-AF65-F5344CB8AC3E}">
        <p14:creationId xmlns:p14="http://schemas.microsoft.com/office/powerpoint/2010/main" val="397609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tretch>
            <a:fillRect/>
          </a:stretch>
        </p:blipFill>
        <p:spPr>
          <a:xfrm>
            <a:off x="6545235" y="6476523"/>
            <a:ext cx="790198" cy="370389"/>
          </a:xfrm>
          <a:prstGeom prst="rect">
            <a:avLst/>
          </a:prstGeom>
          <a:noFill/>
          <a:ln>
            <a:noFill/>
            <a:prstDash/>
          </a:ln>
        </p:spPr>
      </p:pic>
      <p:pic>
        <p:nvPicPr>
          <p:cNvPr id="6" name="7 Imagen" descr="logo Ferrmed imatge o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6369591"/>
            <a:ext cx="792088" cy="38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a:spLocks noGrp="1"/>
          </p:cNvSpPr>
          <p:nvPr>
            <p:ph type="title"/>
          </p:nvPr>
        </p:nvSpPr>
        <p:spPr>
          <a:xfrm>
            <a:off x="467544" y="116632"/>
            <a:ext cx="8229600" cy="576064"/>
          </a:xfrm>
          <a:solidFill>
            <a:schemeClr val="tx2"/>
          </a:solidFill>
        </p:spPr>
        <p:txBody>
          <a:bodyPr>
            <a:normAutofit/>
          </a:bodyPr>
          <a:lstStyle/>
          <a:p>
            <a:r>
              <a:rPr lang="es-ES" sz="2800" dirty="0" smtClean="0">
                <a:solidFill>
                  <a:schemeClr val="bg1"/>
                </a:solidFill>
              </a:rPr>
              <a:t>MAPA DE CONJUNTO DE LOS TRAZADOS</a:t>
            </a:r>
            <a:endParaRPr lang="es-ES" sz="2800" dirty="0">
              <a:solidFill>
                <a:schemeClr val="bg1"/>
              </a:solidFill>
            </a:endParaRPr>
          </a:p>
        </p:txBody>
      </p:sp>
      <p:pic>
        <p:nvPicPr>
          <p:cNvPr id="8" name="Picture 5" descr="00_H01_PL GRAL_PROPUESTA_SOL DEFINITIVA"/>
          <p:cNvPicPr preferRelativeResize="0">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836712"/>
            <a:ext cx="7992888" cy="5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97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a:solidFill>
            <a:schemeClr val="tx2"/>
          </a:solidFill>
        </p:spPr>
        <p:txBody>
          <a:bodyPr>
            <a:normAutofit/>
          </a:bodyPr>
          <a:lstStyle/>
          <a:p>
            <a:r>
              <a:rPr lang="es-ES" sz="2800" dirty="0" smtClean="0">
                <a:solidFill>
                  <a:schemeClr val="bg1"/>
                </a:solidFill>
              </a:rPr>
              <a:t>REQUERIMIENTOS DE FERRMED</a:t>
            </a:r>
            <a:endParaRPr lang="es-ES" sz="2800" dirty="0">
              <a:solidFill>
                <a:schemeClr val="bg1"/>
              </a:solidFill>
            </a:endParaRPr>
          </a:p>
        </p:txBody>
      </p:sp>
      <p:sp>
        <p:nvSpPr>
          <p:cNvPr id="3" name="2 Marcador de contenido"/>
          <p:cNvSpPr>
            <a:spLocks noGrp="1"/>
          </p:cNvSpPr>
          <p:nvPr>
            <p:ph idx="1"/>
          </p:nvPr>
        </p:nvSpPr>
        <p:spPr/>
        <p:txBody>
          <a:bodyPr>
            <a:normAutofit/>
          </a:bodyPr>
          <a:lstStyle/>
          <a:p>
            <a:pPr algn="just">
              <a:spcBef>
                <a:spcPct val="0"/>
              </a:spcBef>
              <a:buFontTx/>
              <a:buChar char="•"/>
            </a:pPr>
            <a:r>
              <a:rPr lang="es-ES" altLang="ca-ES" sz="2000" dirty="0" smtClean="0"/>
              <a:t>Establecer doble traza de doble </a:t>
            </a:r>
            <a:r>
              <a:rPr lang="es-ES" altLang="ca-ES" sz="2000" dirty="0" err="1" smtClean="0"/>
              <a:t>via</a:t>
            </a:r>
            <a:r>
              <a:rPr lang="es-ES" altLang="ca-ES" sz="2000" dirty="0" smtClean="0"/>
              <a:t> UIC entre Murcia y Algeciras</a:t>
            </a:r>
          </a:p>
          <a:p>
            <a:pPr algn="just">
              <a:spcBef>
                <a:spcPct val="0"/>
              </a:spcBef>
              <a:buFontTx/>
              <a:buChar char="•"/>
            </a:pPr>
            <a:r>
              <a:rPr lang="es-ES" altLang="ca-ES" sz="2000" dirty="0" smtClean="0"/>
              <a:t>Reponer el tramo </a:t>
            </a:r>
            <a:r>
              <a:rPr lang="es-ES" altLang="ca-ES" sz="2000" dirty="0" err="1" smtClean="0"/>
              <a:t>Monforte</a:t>
            </a:r>
            <a:r>
              <a:rPr lang="es-ES" altLang="ca-ES" sz="2000" dirty="0" smtClean="0"/>
              <a:t> del Cid – Murcia en ancho UIC</a:t>
            </a:r>
          </a:p>
          <a:p>
            <a:pPr algn="just">
              <a:spcBef>
                <a:spcPct val="0"/>
              </a:spcBef>
              <a:buFontTx/>
              <a:buChar char="•"/>
            </a:pPr>
            <a:r>
              <a:rPr lang="es-ES" altLang="ca-ES" sz="2000" dirty="0" smtClean="0"/>
              <a:t>Cuádruple  vía ancho UIC entre Murcia y </a:t>
            </a:r>
            <a:r>
              <a:rPr lang="es-ES" altLang="ca-ES" sz="2000" dirty="0" err="1" smtClean="0"/>
              <a:t>Almendricos</a:t>
            </a:r>
            <a:endParaRPr lang="es-ES" altLang="ca-ES" sz="2000" dirty="0" smtClean="0"/>
          </a:p>
          <a:p>
            <a:pPr algn="just">
              <a:spcBef>
                <a:spcPct val="0"/>
              </a:spcBef>
              <a:buFontTx/>
              <a:buChar char="•"/>
            </a:pPr>
            <a:r>
              <a:rPr lang="es-ES" altLang="ca-ES" sz="2000" dirty="0" smtClean="0"/>
              <a:t> Doble vía UIC en el tramo </a:t>
            </a:r>
            <a:r>
              <a:rPr lang="es-ES" altLang="ca-ES" sz="2000" dirty="0" err="1" smtClean="0"/>
              <a:t>Almendricos</a:t>
            </a:r>
            <a:r>
              <a:rPr lang="es-ES" altLang="ca-ES" sz="2000" dirty="0"/>
              <a:t> </a:t>
            </a:r>
            <a:r>
              <a:rPr lang="es-ES" altLang="ca-ES" sz="2000" dirty="0" smtClean="0"/>
              <a:t>– Baza – Guadix - Granada (restableciendo la antigua línea por el Valle del Almanzora)</a:t>
            </a:r>
          </a:p>
          <a:p>
            <a:pPr algn="just">
              <a:spcBef>
                <a:spcPct val="0"/>
              </a:spcBef>
              <a:buFontTx/>
              <a:buChar char="•"/>
            </a:pPr>
            <a:r>
              <a:rPr lang="es-ES" altLang="ca-ES" sz="2000" dirty="0" smtClean="0"/>
              <a:t>Doble vía UIC en el tramo </a:t>
            </a:r>
            <a:r>
              <a:rPr lang="es-ES" altLang="ca-ES" sz="2000" dirty="0" err="1" smtClean="0"/>
              <a:t>Almendricos</a:t>
            </a:r>
            <a:r>
              <a:rPr lang="es-ES" altLang="ca-ES" sz="2000" dirty="0" smtClean="0"/>
              <a:t> - Almería</a:t>
            </a:r>
          </a:p>
          <a:p>
            <a:pPr algn="just">
              <a:spcBef>
                <a:spcPct val="0"/>
              </a:spcBef>
              <a:buFontTx/>
              <a:buChar char="•"/>
            </a:pPr>
            <a:r>
              <a:rPr lang="es-ES" altLang="ca-ES" sz="2000" dirty="0" smtClean="0"/>
              <a:t>Doble vía UIC en el tramo Almería – Guadix</a:t>
            </a:r>
          </a:p>
          <a:p>
            <a:pPr algn="just">
              <a:spcBef>
                <a:spcPct val="0"/>
              </a:spcBef>
              <a:buFontTx/>
              <a:buChar char="•"/>
            </a:pPr>
            <a:r>
              <a:rPr lang="es-ES" altLang="ca-ES" sz="2000" dirty="0" smtClean="0"/>
              <a:t>Doble vía UIC en el tramo Bobadilla -Algeciras</a:t>
            </a:r>
          </a:p>
          <a:p>
            <a:pPr algn="just">
              <a:spcBef>
                <a:spcPct val="0"/>
              </a:spcBef>
              <a:buFontTx/>
              <a:buChar char="•"/>
            </a:pPr>
            <a:r>
              <a:rPr lang="es-ES" altLang="ca-ES" sz="2000" dirty="0" smtClean="0"/>
              <a:t>Nueva línea por la costa en doble vía UIC  Almería – Motril – Málaga – Algeciras  </a:t>
            </a:r>
          </a:p>
          <a:p>
            <a:pPr algn="just">
              <a:spcBef>
                <a:spcPct val="0"/>
              </a:spcBef>
              <a:buFontTx/>
              <a:buChar char="•"/>
            </a:pPr>
            <a:r>
              <a:rPr lang="es-ES" altLang="ca-ES" sz="2000" dirty="0" smtClean="0"/>
              <a:t>Conexión en vía UIC  Motril – Granada</a:t>
            </a:r>
          </a:p>
          <a:p>
            <a:pPr algn="just">
              <a:spcBef>
                <a:spcPct val="0"/>
              </a:spcBef>
              <a:buFontTx/>
              <a:buChar char="•"/>
            </a:pPr>
            <a:r>
              <a:rPr lang="es-ES" altLang="ca-ES" sz="2000" dirty="0" smtClean="0"/>
              <a:t>Configurar Málaga como un nodo clave</a:t>
            </a:r>
          </a:p>
          <a:p>
            <a:pPr algn="just">
              <a:spcBef>
                <a:spcPct val="0"/>
              </a:spcBef>
              <a:buFontTx/>
              <a:buChar char="•"/>
            </a:pPr>
            <a:endParaRPr lang="es-ES" altLang="ca-ES" sz="2400" dirty="0" smtClean="0"/>
          </a:p>
          <a:p>
            <a:pPr marL="0" indent="0">
              <a:buNone/>
            </a:pPr>
            <a:endParaRPr lang="es-ES" dirty="0"/>
          </a:p>
        </p:txBody>
      </p:sp>
      <p:pic>
        <p:nvPicPr>
          <p:cNvPr id="4" name="7 Imagen" descr="logo Ferrmed imatge ok.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4677" y="6134810"/>
            <a:ext cx="1367083" cy="65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stretch>
            <a:fillRect/>
          </a:stretch>
        </p:blipFill>
        <p:spPr>
          <a:xfrm>
            <a:off x="6516216" y="6134810"/>
            <a:ext cx="1368152" cy="700146"/>
          </a:xfrm>
          <a:prstGeom prst="rect">
            <a:avLst/>
          </a:prstGeom>
          <a:noFill/>
          <a:ln>
            <a:noFill/>
            <a:prstDash/>
          </a:ln>
        </p:spPr>
      </p:pic>
    </p:spTree>
    <p:extLst>
      <p:ext uri="{BB962C8B-B14F-4D97-AF65-F5344CB8AC3E}">
        <p14:creationId xmlns:p14="http://schemas.microsoft.com/office/powerpoint/2010/main" val="257276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a:solidFill>
            <a:schemeClr val="tx2"/>
          </a:solidFill>
        </p:spPr>
        <p:txBody>
          <a:bodyPr>
            <a:normAutofit fontScale="90000"/>
          </a:bodyPr>
          <a:lstStyle/>
          <a:p>
            <a:r>
              <a:rPr lang="es-ES" sz="2800" dirty="0" smtClean="0">
                <a:solidFill>
                  <a:schemeClr val="bg1"/>
                </a:solidFill>
              </a:rPr>
              <a:t>ACTUACIONES ADICIONALES REQUERIDAS POR FERRMED</a:t>
            </a:r>
            <a:endParaRPr lang="es-ES" sz="2800" dirty="0">
              <a:solidFill>
                <a:schemeClr val="bg1"/>
              </a:solidFill>
            </a:endParaRPr>
          </a:p>
        </p:txBody>
      </p:sp>
      <p:sp>
        <p:nvSpPr>
          <p:cNvPr id="3" name="2 Marcador de contenido"/>
          <p:cNvSpPr>
            <a:spLocks noGrp="1"/>
          </p:cNvSpPr>
          <p:nvPr>
            <p:ph idx="1"/>
          </p:nvPr>
        </p:nvSpPr>
        <p:spPr>
          <a:xfrm>
            <a:off x="467544" y="1988840"/>
            <a:ext cx="8229600" cy="2764904"/>
          </a:xfrm>
        </p:spPr>
        <p:txBody>
          <a:bodyPr>
            <a:normAutofit/>
          </a:bodyPr>
          <a:lstStyle/>
          <a:p>
            <a:pPr algn="just">
              <a:spcBef>
                <a:spcPct val="0"/>
              </a:spcBef>
              <a:buFontTx/>
              <a:buChar char="•"/>
            </a:pPr>
            <a:r>
              <a:rPr lang="es-ES" altLang="ca-ES" sz="2000" dirty="0" smtClean="0"/>
              <a:t>Reponer el tramo </a:t>
            </a:r>
            <a:r>
              <a:rPr lang="es-ES" altLang="ca-ES" sz="2000" dirty="0" err="1" smtClean="0"/>
              <a:t>Monforte</a:t>
            </a:r>
            <a:r>
              <a:rPr lang="es-ES" altLang="ca-ES" sz="2000" dirty="0" smtClean="0"/>
              <a:t> del Cid – Murcia en ancho UIC</a:t>
            </a:r>
          </a:p>
          <a:p>
            <a:pPr algn="just">
              <a:spcBef>
                <a:spcPct val="0"/>
              </a:spcBef>
              <a:buFontTx/>
              <a:buChar char="•"/>
            </a:pPr>
            <a:r>
              <a:rPr lang="es-ES" altLang="ca-ES" sz="2000" dirty="0" smtClean="0"/>
              <a:t>Doble vía UIC en el tramo </a:t>
            </a:r>
            <a:r>
              <a:rPr lang="es-ES" altLang="ca-ES" sz="2000" dirty="0" err="1" smtClean="0"/>
              <a:t>Almendricos</a:t>
            </a:r>
            <a:r>
              <a:rPr lang="es-ES" altLang="ca-ES" sz="2000" dirty="0"/>
              <a:t> </a:t>
            </a:r>
            <a:r>
              <a:rPr lang="es-ES" altLang="ca-ES" sz="2000" dirty="0" smtClean="0"/>
              <a:t>– Baza – Guadix - Granada (restableciendo la antigua línea por el Valle del Almanzora)</a:t>
            </a:r>
          </a:p>
          <a:p>
            <a:pPr algn="just">
              <a:spcBef>
                <a:spcPct val="0"/>
              </a:spcBef>
              <a:buFontTx/>
              <a:buChar char="•"/>
            </a:pPr>
            <a:r>
              <a:rPr lang="es-ES" altLang="ca-ES" sz="2000" dirty="0" smtClean="0"/>
              <a:t>Nueva línea por la costa en doble vía UIC  Almería – Motril – Málaga – Algeciras  </a:t>
            </a:r>
          </a:p>
          <a:p>
            <a:pPr algn="just">
              <a:spcBef>
                <a:spcPct val="0"/>
              </a:spcBef>
              <a:buFontTx/>
              <a:buChar char="•"/>
            </a:pPr>
            <a:r>
              <a:rPr lang="es-ES" altLang="ca-ES" sz="2000" dirty="0" smtClean="0"/>
              <a:t>Conexión en vía UIC Motril - Granada</a:t>
            </a:r>
          </a:p>
          <a:p>
            <a:pPr algn="just">
              <a:spcBef>
                <a:spcPct val="0"/>
              </a:spcBef>
              <a:buFontTx/>
              <a:buChar char="•"/>
            </a:pPr>
            <a:r>
              <a:rPr lang="es-ES" altLang="ca-ES" sz="2000" dirty="0" smtClean="0"/>
              <a:t>Configurar Málaga como un nodo clave</a:t>
            </a:r>
          </a:p>
          <a:p>
            <a:pPr algn="just">
              <a:spcBef>
                <a:spcPct val="0"/>
              </a:spcBef>
              <a:buFontTx/>
              <a:buChar char="•"/>
            </a:pPr>
            <a:endParaRPr lang="es-ES" altLang="ca-ES" sz="2400" dirty="0" smtClean="0"/>
          </a:p>
          <a:p>
            <a:pPr marL="0" indent="0">
              <a:buNone/>
            </a:pPr>
            <a:endParaRPr lang="es-ES" dirty="0"/>
          </a:p>
        </p:txBody>
      </p:sp>
      <p:pic>
        <p:nvPicPr>
          <p:cNvPr id="4" name="7 Imagen" descr="logo Ferrmed imatge ok.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4677" y="6134810"/>
            <a:ext cx="1367083" cy="65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stretch>
            <a:fillRect/>
          </a:stretch>
        </p:blipFill>
        <p:spPr>
          <a:xfrm>
            <a:off x="6516216" y="6134810"/>
            <a:ext cx="1368152" cy="700146"/>
          </a:xfrm>
          <a:prstGeom prst="rect">
            <a:avLst/>
          </a:prstGeom>
          <a:noFill/>
          <a:ln>
            <a:noFill/>
            <a:prstDash/>
          </a:ln>
        </p:spPr>
      </p:pic>
    </p:spTree>
    <p:extLst>
      <p:ext uri="{BB962C8B-B14F-4D97-AF65-F5344CB8AC3E}">
        <p14:creationId xmlns:p14="http://schemas.microsoft.com/office/powerpoint/2010/main" val="199882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971599" y="1340769"/>
            <a:ext cx="7416825" cy="4896544"/>
            <a:chOff x="97" y="722"/>
            <a:chExt cx="5724" cy="3433"/>
          </a:xfrm>
        </p:grpSpPr>
        <p:pic>
          <p:nvPicPr>
            <p:cNvPr id="5" name="Picture 32" descr="0_PLANO GERAL_TRAMOS POR EUROS"/>
            <p:cNvPicPr>
              <a:picLocks noChangeAspect="1" noChangeArrowheads="1"/>
            </p:cNvPicPr>
            <p:nvPr/>
          </p:nvPicPr>
          <p:blipFill>
            <a:blip r:embed="rId2" cstate="print">
              <a:extLst>
                <a:ext uri="{28A0092B-C50C-407E-A947-70E740481C1C}">
                  <a14:useLocalDpi xmlns:a14="http://schemas.microsoft.com/office/drawing/2010/main" val="0"/>
                </a:ext>
              </a:extLst>
            </a:blip>
            <a:srcRect l="7016" t="5785" r="26224" b="28339"/>
            <a:stretch>
              <a:fillRect/>
            </a:stretch>
          </p:blipFill>
          <p:spPr bwMode="auto">
            <a:xfrm>
              <a:off x="97" y="722"/>
              <a:ext cx="5724" cy="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7"/>
            <p:cNvSpPr>
              <a:spLocks noChangeArrowheads="1"/>
            </p:cNvSpPr>
            <p:nvPr/>
          </p:nvSpPr>
          <p:spPr bwMode="auto">
            <a:xfrm>
              <a:off x="1088" y="3778"/>
              <a:ext cx="45" cy="46"/>
            </a:xfrm>
            <a:prstGeom prst="ellipse">
              <a:avLst/>
            </a:prstGeom>
            <a:solidFill>
              <a:srgbClr val="A50021"/>
            </a:solidFill>
            <a:ln w="3175" algn="ctr">
              <a:solidFill>
                <a:srgbClr val="A50021"/>
              </a:solidFill>
              <a:round/>
              <a:headEnd/>
              <a:tailEnd/>
            </a:ln>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ca-ES" altLang="ca-ES" sz="1800">
                <a:latin typeface="Arial" pitchFamily="34" charset="0"/>
              </a:endParaRPr>
            </a:p>
          </p:txBody>
        </p:sp>
        <p:sp>
          <p:nvSpPr>
            <p:cNvPr id="7" name="Oval 8"/>
            <p:cNvSpPr>
              <a:spLocks noChangeArrowheads="1"/>
            </p:cNvSpPr>
            <p:nvPr/>
          </p:nvSpPr>
          <p:spPr bwMode="auto">
            <a:xfrm>
              <a:off x="1950" y="3189"/>
              <a:ext cx="45" cy="46"/>
            </a:xfrm>
            <a:prstGeom prst="ellipse">
              <a:avLst/>
            </a:prstGeom>
            <a:solidFill>
              <a:srgbClr val="A50021"/>
            </a:solidFill>
            <a:ln w="3175" algn="ctr">
              <a:solidFill>
                <a:srgbClr val="A50021"/>
              </a:solidFill>
              <a:round/>
              <a:headEnd/>
              <a:tailEnd/>
            </a:ln>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ca-ES" altLang="ca-ES" sz="1800">
                <a:latin typeface="Arial" pitchFamily="34" charset="0"/>
              </a:endParaRPr>
            </a:p>
          </p:txBody>
        </p:sp>
        <p:sp>
          <p:nvSpPr>
            <p:cNvPr id="8" name="Oval 9"/>
            <p:cNvSpPr>
              <a:spLocks noChangeArrowheads="1"/>
            </p:cNvSpPr>
            <p:nvPr/>
          </p:nvSpPr>
          <p:spPr bwMode="auto">
            <a:xfrm>
              <a:off x="3492" y="3098"/>
              <a:ext cx="45" cy="46"/>
            </a:xfrm>
            <a:prstGeom prst="ellipse">
              <a:avLst/>
            </a:prstGeom>
            <a:solidFill>
              <a:srgbClr val="A50021"/>
            </a:solidFill>
            <a:ln w="3175" algn="ctr">
              <a:solidFill>
                <a:srgbClr val="A50021"/>
              </a:solidFill>
              <a:round/>
              <a:headEnd/>
              <a:tailEnd/>
            </a:ln>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ca-ES" altLang="ca-ES" sz="1800">
                <a:latin typeface="Arial" pitchFamily="34" charset="0"/>
              </a:endParaRPr>
            </a:p>
          </p:txBody>
        </p:sp>
        <p:sp>
          <p:nvSpPr>
            <p:cNvPr id="9" name="Oval 10"/>
            <p:cNvSpPr>
              <a:spLocks noChangeArrowheads="1"/>
            </p:cNvSpPr>
            <p:nvPr/>
          </p:nvSpPr>
          <p:spPr bwMode="auto">
            <a:xfrm>
              <a:off x="2585" y="2735"/>
              <a:ext cx="45" cy="46"/>
            </a:xfrm>
            <a:prstGeom prst="ellipse">
              <a:avLst/>
            </a:prstGeom>
            <a:solidFill>
              <a:srgbClr val="A50021"/>
            </a:solidFill>
            <a:ln w="3175" algn="ctr">
              <a:solidFill>
                <a:srgbClr val="A50021"/>
              </a:solidFill>
              <a:round/>
              <a:headEnd/>
              <a:tailEnd/>
            </a:ln>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ca-ES" altLang="ca-ES" sz="1800">
                <a:latin typeface="Arial" pitchFamily="34" charset="0"/>
              </a:endParaRPr>
            </a:p>
          </p:txBody>
        </p:sp>
        <p:sp>
          <p:nvSpPr>
            <p:cNvPr id="10" name="Oval 11"/>
            <p:cNvSpPr>
              <a:spLocks noChangeArrowheads="1"/>
            </p:cNvSpPr>
            <p:nvPr/>
          </p:nvSpPr>
          <p:spPr bwMode="auto">
            <a:xfrm>
              <a:off x="4036" y="2463"/>
              <a:ext cx="45" cy="46"/>
            </a:xfrm>
            <a:prstGeom prst="ellipse">
              <a:avLst/>
            </a:prstGeom>
            <a:solidFill>
              <a:srgbClr val="A50021"/>
            </a:solidFill>
            <a:ln w="3175" algn="ctr">
              <a:solidFill>
                <a:srgbClr val="A50021"/>
              </a:solidFill>
              <a:round/>
              <a:headEnd/>
              <a:tailEnd/>
            </a:ln>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ca-ES" altLang="ca-ES" sz="1800">
                <a:latin typeface="Arial" pitchFamily="34" charset="0"/>
              </a:endParaRPr>
            </a:p>
          </p:txBody>
        </p:sp>
        <p:sp>
          <p:nvSpPr>
            <p:cNvPr id="11" name="Oval 12"/>
            <p:cNvSpPr>
              <a:spLocks noChangeArrowheads="1"/>
            </p:cNvSpPr>
            <p:nvPr/>
          </p:nvSpPr>
          <p:spPr bwMode="auto">
            <a:xfrm>
              <a:off x="4671" y="2327"/>
              <a:ext cx="45" cy="46"/>
            </a:xfrm>
            <a:prstGeom prst="ellipse">
              <a:avLst/>
            </a:prstGeom>
            <a:solidFill>
              <a:srgbClr val="A50021"/>
            </a:solidFill>
            <a:ln w="3175" algn="ctr">
              <a:solidFill>
                <a:srgbClr val="A50021"/>
              </a:solidFill>
              <a:round/>
              <a:headEnd/>
              <a:tailEnd/>
            </a:ln>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ca-ES" altLang="ca-ES" sz="1800">
                <a:latin typeface="Arial" pitchFamily="34" charset="0"/>
              </a:endParaRPr>
            </a:p>
          </p:txBody>
        </p:sp>
        <p:sp>
          <p:nvSpPr>
            <p:cNvPr id="12" name="Oval 13"/>
            <p:cNvSpPr>
              <a:spLocks noChangeArrowheads="1"/>
            </p:cNvSpPr>
            <p:nvPr/>
          </p:nvSpPr>
          <p:spPr bwMode="auto">
            <a:xfrm>
              <a:off x="4535" y="1964"/>
              <a:ext cx="45" cy="46"/>
            </a:xfrm>
            <a:prstGeom prst="ellipse">
              <a:avLst/>
            </a:prstGeom>
            <a:solidFill>
              <a:srgbClr val="A50021"/>
            </a:solidFill>
            <a:ln w="3175" algn="ctr">
              <a:solidFill>
                <a:srgbClr val="A50021"/>
              </a:solidFill>
              <a:round/>
              <a:headEnd/>
              <a:tailEnd/>
            </a:ln>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ca-ES" altLang="ca-ES" sz="1800">
                <a:latin typeface="Arial" pitchFamily="34" charset="0"/>
              </a:endParaRPr>
            </a:p>
          </p:txBody>
        </p:sp>
        <p:sp>
          <p:nvSpPr>
            <p:cNvPr id="13" name="Oval 14"/>
            <p:cNvSpPr>
              <a:spLocks noChangeArrowheads="1"/>
            </p:cNvSpPr>
            <p:nvPr/>
          </p:nvSpPr>
          <p:spPr bwMode="auto">
            <a:xfrm>
              <a:off x="4830" y="1525"/>
              <a:ext cx="45" cy="46"/>
            </a:xfrm>
            <a:prstGeom prst="ellipse">
              <a:avLst/>
            </a:prstGeom>
            <a:solidFill>
              <a:srgbClr val="A50021"/>
            </a:solidFill>
            <a:ln w="3175" algn="ctr">
              <a:solidFill>
                <a:srgbClr val="A50021"/>
              </a:solidFill>
              <a:round/>
              <a:headEnd/>
              <a:tailEnd/>
            </a:ln>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ca-ES" altLang="ca-ES" sz="1800">
                <a:latin typeface="Arial" pitchFamily="34" charset="0"/>
              </a:endParaRPr>
            </a:p>
          </p:txBody>
        </p:sp>
        <p:sp>
          <p:nvSpPr>
            <p:cNvPr id="14" name="Oval 15"/>
            <p:cNvSpPr>
              <a:spLocks noChangeArrowheads="1"/>
            </p:cNvSpPr>
            <p:nvPr/>
          </p:nvSpPr>
          <p:spPr bwMode="auto">
            <a:xfrm>
              <a:off x="1632" y="2871"/>
              <a:ext cx="45" cy="46"/>
            </a:xfrm>
            <a:prstGeom prst="ellipse">
              <a:avLst/>
            </a:prstGeom>
            <a:solidFill>
              <a:srgbClr val="A50021"/>
            </a:solidFill>
            <a:ln w="3175" algn="ctr">
              <a:solidFill>
                <a:srgbClr val="A50021"/>
              </a:solidFill>
              <a:round/>
              <a:headEnd/>
              <a:tailEnd/>
            </a:ln>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ca-ES" altLang="ca-ES" sz="1800">
                <a:latin typeface="Arial" pitchFamily="34" charset="0"/>
              </a:endParaRPr>
            </a:p>
          </p:txBody>
        </p:sp>
        <p:sp>
          <p:nvSpPr>
            <p:cNvPr id="15" name="15 Rectángulo"/>
            <p:cNvSpPr>
              <a:spLocks noChangeArrowheads="1"/>
            </p:cNvSpPr>
            <p:nvPr/>
          </p:nvSpPr>
          <p:spPr bwMode="auto">
            <a:xfrm>
              <a:off x="1179" y="3779"/>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a:solidFill>
                    <a:srgbClr val="A50021"/>
                  </a:solidFill>
                  <a:latin typeface="Arial" pitchFamily="34" charset="0"/>
                </a:rPr>
                <a:t>Algeciras</a:t>
              </a:r>
            </a:p>
          </p:txBody>
        </p:sp>
        <p:sp>
          <p:nvSpPr>
            <p:cNvPr id="16" name="15 Rectángulo"/>
            <p:cNvSpPr>
              <a:spLocks noChangeArrowheads="1"/>
            </p:cNvSpPr>
            <p:nvPr/>
          </p:nvSpPr>
          <p:spPr bwMode="auto">
            <a:xfrm>
              <a:off x="1587" y="2902"/>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a:solidFill>
                    <a:srgbClr val="A50021"/>
                  </a:solidFill>
                  <a:latin typeface="Arial" pitchFamily="34" charset="0"/>
                </a:rPr>
                <a:t>Bobadilla</a:t>
              </a:r>
            </a:p>
          </p:txBody>
        </p:sp>
        <p:sp>
          <p:nvSpPr>
            <p:cNvPr id="17" name="15 Rectángulo"/>
            <p:cNvSpPr>
              <a:spLocks noChangeArrowheads="1"/>
            </p:cNvSpPr>
            <p:nvPr/>
          </p:nvSpPr>
          <p:spPr bwMode="auto">
            <a:xfrm>
              <a:off x="1950" y="3234"/>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a:solidFill>
                    <a:srgbClr val="A50021"/>
                  </a:solidFill>
                  <a:latin typeface="Arial" pitchFamily="34" charset="0"/>
                </a:rPr>
                <a:t>Málaga</a:t>
              </a:r>
            </a:p>
          </p:txBody>
        </p:sp>
        <p:sp>
          <p:nvSpPr>
            <p:cNvPr id="18" name="15 Rectángulo"/>
            <p:cNvSpPr>
              <a:spLocks noChangeArrowheads="1"/>
            </p:cNvSpPr>
            <p:nvPr/>
          </p:nvSpPr>
          <p:spPr bwMode="auto">
            <a:xfrm>
              <a:off x="2585" y="2781"/>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a:solidFill>
                    <a:srgbClr val="A50021"/>
                  </a:solidFill>
                  <a:latin typeface="Arial" pitchFamily="34" charset="0"/>
                </a:rPr>
                <a:t>Granada</a:t>
              </a:r>
            </a:p>
          </p:txBody>
        </p:sp>
        <p:sp>
          <p:nvSpPr>
            <p:cNvPr id="19" name="15 Rectángulo"/>
            <p:cNvSpPr>
              <a:spLocks noChangeArrowheads="1"/>
            </p:cNvSpPr>
            <p:nvPr/>
          </p:nvSpPr>
          <p:spPr bwMode="auto">
            <a:xfrm>
              <a:off x="3401" y="3144"/>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dirty="0">
                  <a:solidFill>
                    <a:srgbClr val="A50021"/>
                  </a:solidFill>
                  <a:latin typeface="Arial" pitchFamily="34" charset="0"/>
                </a:rPr>
                <a:t>Almería</a:t>
              </a:r>
            </a:p>
          </p:txBody>
        </p:sp>
        <p:sp>
          <p:nvSpPr>
            <p:cNvPr id="20" name="15 Rectángulo"/>
            <p:cNvSpPr>
              <a:spLocks noChangeArrowheads="1"/>
            </p:cNvSpPr>
            <p:nvPr/>
          </p:nvSpPr>
          <p:spPr bwMode="auto">
            <a:xfrm>
              <a:off x="4082" y="2509"/>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a:solidFill>
                    <a:srgbClr val="A50021"/>
                  </a:solidFill>
                  <a:latin typeface="Arial" pitchFamily="34" charset="0"/>
                </a:rPr>
                <a:t>Almendricos</a:t>
              </a:r>
            </a:p>
          </p:txBody>
        </p:sp>
        <p:sp>
          <p:nvSpPr>
            <p:cNvPr id="21" name="15 Rectángulo"/>
            <p:cNvSpPr>
              <a:spLocks noChangeArrowheads="1"/>
            </p:cNvSpPr>
            <p:nvPr/>
          </p:nvSpPr>
          <p:spPr bwMode="auto">
            <a:xfrm>
              <a:off x="4717" y="2372"/>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a:solidFill>
                    <a:srgbClr val="A50021"/>
                  </a:solidFill>
                  <a:latin typeface="Arial" pitchFamily="34" charset="0"/>
                </a:rPr>
                <a:t>Cartagena</a:t>
              </a:r>
            </a:p>
          </p:txBody>
        </p:sp>
        <p:sp>
          <p:nvSpPr>
            <p:cNvPr id="22" name="15 Rectángulo"/>
            <p:cNvSpPr>
              <a:spLocks noChangeArrowheads="1"/>
            </p:cNvSpPr>
            <p:nvPr/>
          </p:nvSpPr>
          <p:spPr bwMode="auto">
            <a:xfrm>
              <a:off x="4788" y="1389"/>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a:solidFill>
                    <a:srgbClr val="A50021"/>
                  </a:solidFill>
                  <a:latin typeface="Arial" pitchFamily="34" charset="0"/>
                </a:rPr>
                <a:t>Monforte del Cid</a:t>
              </a:r>
            </a:p>
          </p:txBody>
        </p:sp>
        <p:sp>
          <p:nvSpPr>
            <p:cNvPr id="23" name="15 Rectángulo"/>
            <p:cNvSpPr>
              <a:spLocks noChangeArrowheads="1"/>
            </p:cNvSpPr>
            <p:nvPr/>
          </p:nvSpPr>
          <p:spPr bwMode="auto">
            <a:xfrm>
              <a:off x="4263" y="1859"/>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a:solidFill>
                    <a:srgbClr val="A50021"/>
                  </a:solidFill>
                  <a:latin typeface="Arial" pitchFamily="34" charset="0"/>
                </a:rPr>
                <a:t>Murcia</a:t>
              </a:r>
            </a:p>
          </p:txBody>
        </p:sp>
        <p:sp>
          <p:nvSpPr>
            <p:cNvPr id="24" name="Rectangle 3"/>
            <p:cNvSpPr>
              <a:spLocks noChangeArrowheads="1"/>
            </p:cNvSpPr>
            <p:nvPr/>
          </p:nvSpPr>
          <p:spPr bwMode="auto">
            <a:xfrm>
              <a:off x="294" y="856"/>
              <a:ext cx="5196"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spcAft>
                  <a:spcPts val="1000"/>
                </a:spcAft>
                <a:buFontTx/>
                <a:buNone/>
              </a:pPr>
              <a:endParaRPr lang="es-ES" altLang="ca-ES" sz="1400" dirty="0">
                <a:latin typeface="Arial" pitchFamily="34" charset="0"/>
              </a:endParaRPr>
            </a:p>
          </p:txBody>
        </p:sp>
        <p:sp>
          <p:nvSpPr>
            <p:cNvPr id="26" name="Freeform 42"/>
            <p:cNvSpPr>
              <a:spLocks/>
            </p:cNvSpPr>
            <p:nvPr/>
          </p:nvSpPr>
          <p:spPr bwMode="auto">
            <a:xfrm>
              <a:off x="1703" y="2731"/>
              <a:ext cx="855" cy="142"/>
            </a:xfrm>
            <a:custGeom>
              <a:avLst/>
              <a:gdLst>
                <a:gd name="T0" fmla="*/ 0 w 855"/>
                <a:gd name="T1" fmla="*/ 225425 h 142"/>
                <a:gd name="T2" fmla="*/ 600075 w 855"/>
                <a:gd name="T3" fmla="*/ 34925 h 142"/>
                <a:gd name="T4" fmla="*/ 1357312 w 855"/>
                <a:gd name="T5" fmla="*/ 15875 h 142"/>
                <a:gd name="T6" fmla="*/ 0 60000 65536"/>
                <a:gd name="T7" fmla="*/ 0 60000 65536"/>
                <a:gd name="T8" fmla="*/ 0 60000 65536"/>
                <a:gd name="T9" fmla="*/ 0 w 855"/>
                <a:gd name="T10" fmla="*/ 0 h 142"/>
                <a:gd name="T11" fmla="*/ 855 w 855"/>
                <a:gd name="T12" fmla="*/ 142 h 142"/>
              </a:gdLst>
              <a:ahLst/>
              <a:cxnLst>
                <a:cxn ang="T6">
                  <a:pos x="T0" y="T1"/>
                </a:cxn>
                <a:cxn ang="T7">
                  <a:pos x="T2" y="T3"/>
                </a:cxn>
                <a:cxn ang="T8">
                  <a:pos x="T4" y="T5"/>
                </a:cxn>
              </a:cxnLst>
              <a:rect l="T9" t="T10" r="T11" b="T12"/>
              <a:pathLst>
                <a:path w="855" h="142">
                  <a:moveTo>
                    <a:pt x="0" y="142"/>
                  </a:moveTo>
                  <a:cubicBezTo>
                    <a:pt x="63" y="122"/>
                    <a:pt x="236" y="44"/>
                    <a:pt x="378" y="22"/>
                  </a:cubicBezTo>
                  <a:cubicBezTo>
                    <a:pt x="520" y="0"/>
                    <a:pt x="756" y="13"/>
                    <a:pt x="855" y="10"/>
                  </a:cubicBezTo>
                </a:path>
              </a:pathLst>
            </a:custGeom>
            <a:noFill/>
            <a:ln w="31750">
              <a:solidFill>
                <a:schemeClr val="tx2"/>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27" name="Freeform 43"/>
            <p:cNvSpPr>
              <a:spLocks/>
            </p:cNvSpPr>
            <p:nvPr/>
          </p:nvSpPr>
          <p:spPr bwMode="auto">
            <a:xfrm>
              <a:off x="2698" y="2764"/>
              <a:ext cx="761" cy="288"/>
            </a:xfrm>
            <a:custGeom>
              <a:avLst/>
              <a:gdLst>
                <a:gd name="T0" fmla="*/ 0 w 761"/>
                <a:gd name="T1" fmla="*/ 0 h 288"/>
                <a:gd name="T2" fmla="*/ 555625 w 761"/>
                <a:gd name="T3" fmla="*/ 119062 h 288"/>
                <a:gd name="T4" fmla="*/ 1208088 w 761"/>
                <a:gd name="T5" fmla="*/ 457200 h 288"/>
                <a:gd name="T6" fmla="*/ 0 60000 65536"/>
                <a:gd name="T7" fmla="*/ 0 60000 65536"/>
                <a:gd name="T8" fmla="*/ 0 60000 65536"/>
                <a:gd name="T9" fmla="*/ 0 w 761"/>
                <a:gd name="T10" fmla="*/ 0 h 288"/>
                <a:gd name="T11" fmla="*/ 761 w 761"/>
                <a:gd name="T12" fmla="*/ 288 h 288"/>
              </a:gdLst>
              <a:ahLst/>
              <a:cxnLst>
                <a:cxn ang="T6">
                  <a:pos x="T0" y="T1"/>
                </a:cxn>
                <a:cxn ang="T7">
                  <a:pos x="T2" y="T3"/>
                </a:cxn>
                <a:cxn ang="T8">
                  <a:pos x="T4" y="T5"/>
                </a:cxn>
              </a:cxnLst>
              <a:rect l="T9" t="T10" r="T11" b="T12"/>
              <a:pathLst>
                <a:path w="761" h="288">
                  <a:moveTo>
                    <a:pt x="0" y="0"/>
                  </a:moveTo>
                  <a:cubicBezTo>
                    <a:pt x="58" y="14"/>
                    <a:pt x="223" y="27"/>
                    <a:pt x="350" y="75"/>
                  </a:cubicBezTo>
                  <a:cubicBezTo>
                    <a:pt x="477" y="123"/>
                    <a:pt x="676" y="244"/>
                    <a:pt x="761" y="288"/>
                  </a:cubicBezTo>
                </a:path>
              </a:pathLst>
            </a:custGeom>
            <a:noFill/>
            <a:ln w="31750">
              <a:solidFill>
                <a:schemeClr val="tx2"/>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28" name="Freeform 44"/>
            <p:cNvSpPr>
              <a:spLocks/>
            </p:cNvSpPr>
            <p:nvPr/>
          </p:nvSpPr>
          <p:spPr bwMode="auto">
            <a:xfrm>
              <a:off x="4082" y="2030"/>
              <a:ext cx="435" cy="416"/>
            </a:xfrm>
            <a:custGeom>
              <a:avLst/>
              <a:gdLst>
                <a:gd name="T0" fmla="*/ 0 w 435"/>
                <a:gd name="T1" fmla="*/ 660400 h 416"/>
                <a:gd name="T2" fmla="*/ 690563 w 435"/>
                <a:gd name="T3" fmla="*/ 0 h 416"/>
                <a:gd name="T4" fmla="*/ 0 60000 65536"/>
                <a:gd name="T5" fmla="*/ 0 60000 65536"/>
                <a:gd name="T6" fmla="*/ 0 w 435"/>
                <a:gd name="T7" fmla="*/ 0 h 416"/>
                <a:gd name="T8" fmla="*/ 435 w 435"/>
                <a:gd name="T9" fmla="*/ 416 h 416"/>
              </a:gdLst>
              <a:ahLst/>
              <a:cxnLst>
                <a:cxn ang="T4">
                  <a:pos x="T0" y="T1"/>
                </a:cxn>
                <a:cxn ang="T5">
                  <a:pos x="T2" y="T3"/>
                </a:cxn>
              </a:cxnLst>
              <a:rect l="T6" t="T7" r="T8" b="T9"/>
              <a:pathLst>
                <a:path w="435" h="416">
                  <a:moveTo>
                    <a:pt x="0" y="416"/>
                  </a:moveTo>
                  <a:cubicBezTo>
                    <a:pt x="72" y="347"/>
                    <a:pt x="345" y="87"/>
                    <a:pt x="435" y="0"/>
                  </a:cubicBezTo>
                </a:path>
              </a:pathLst>
            </a:custGeom>
            <a:noFill/>
            <a:ln w="31750">
              <a:solidFill>
                <a:srgbClr val="99CC00"/>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29" name="Freeform 45"/>
            <p:cNvSpPr>
              <a:spLocks/>
            </p:cNvSpPr>
            <p:nvPr/>
          </p:nvSpPr>
          <p:spPr bwMode="auto">
            <a:xfrm>
              <a:off x="4593" y="1570"/>
              <a:ext cx="237" cy="382"/>
            </a:xfrm>
            <a:custGeom>
              <a:avLst/>
              <a:gdLst>
                <a:gd name="T0" fmla="*/ 0 w 396"/>
                <a:gd name="T1" fmla="*/ 606425 h 368"/>
                <a:gd name="T2" fmla="*/ 376238 w 396"/>
                <a:gd name="T3" fmla="*/ 0 h 368"/>
                <a:gd name="T4" fmla="*/ 0 60000 65536"/>
                <a:gd name="T5" fmla="*/ 0 60000 65536"/>
                <a:gd name="T6" fmla="*/ 0 w 396"/>
                <a:gd name="T7" fmla="*/ 0 h 368"/>
                <a:gd name="T8" fmla="*/ 396 w 396"/>
                <a:gd name="T9" fmla="*/ 368 h 368"/>
              </a:gdLst>
              <a:ahLst/>
              <a:cxnLst>
                <a:cxn ang="T4">
                  <a:pos x="T0" y="T1"/>
                </a:cxn>
                <a:cxn ang="T5">
                  <a:pos x="T2" y="T3"/>
                </a:cxn>
              </a:cxnLst>
              <a:rect l="T6" t="T7" r="T8" b="T9"/>
              <a:pathLst>
                <a:path w="396" h="368">
                  <a:moveTo>
                    <a:pt x="0" y="368"/>
                  </a:moveTo>
                  <a:cubicBezTo>
                    <a:pt x="66" y="306"/>
                    <a:pt x="314" y="77"/>
                    <a:pt x="396" y="0"/>
                  </a:cubicBezTo>
                </a:path>
              </a:pathLst>
            </a:custGeom>
            <a:noFill/>
            <a:ln w="31750">
              <a:solidFill>
                <a:schemeClr val="folHlink"/>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30" name="Freeform 46"/>
            <p:cNvSpPr>
              <a:spLocks/>
            </p:cNvSpPr>
            <p:nvPr/>
          </p:nvSpPr>
          <p:spPr bwMode="auto">
            <a:xfrm>
              <a:off x="1179" y="3263"/>
              <a:ext cx="725" cy="499"/>
            </a:xfrm>
            <a:custGeom>
              <a:avLst/>
              <a:gdLst>
                <a:gd name="T0" fmla="*/ 0 w 725"/>
                <a:gd name="T1" fmla="*/ 792162 h 499"/>
                <a:gd name="T2" fmla="*/ 684212 w 725"/>
                <a:gd name="T3" fmla="*/ 419100 h 499"/>
                <a:gd name="T4" fmla="*/ 1150937 w 725"/>
                <a:gd name="T5" fmla="*/ 0 h 499"/>
                <a:gd name="T6" fmla="*/ 0 60000 65536"/>
                <a:gd name="T7" fmla="*/ 0 60000 65536"/>
                <a:gd name="T8" fmla="*/ 0 60000 65536"/>
                <a:gd name="T9" fmla="*/ 0 w 725"/>
                <a:gd name="T10" fmla="*/ 0 h 499"/>
                <a:gd name="T11" fmla="*/ 725 w 725"/>
                <a:gd name="T12" fmla="*/ 499 h 499"/>
              </a:gdLst>
              <a:ahLst/>
              <a:cxnLst>
                <a:cxn ang="T6">
                  <a:pos x="T0" y="T1"/>
                </a:cxn>
                <a:cxn ang="T7">
                  <a:pos x="T2" y="T3"/>
                </a:cxn>
                <a:cxn ang="T8">
                  <a:pos x="T4" y="T5"/>
                </a:cxn>
              </a:cxnLst>
              <a:rect l="T9" t="T10" r="T11" b="T12"/>
              <a:pathLst>
                <a:path w="725" h="499">
                  <a:moveTo>
                    <a:pt x="0" y="499"/>
                  </a:moveTo>
                  <a:cubicBezTo>
                    <a:pt x="72" y="460"/>
                    <a:pt x="310" y="347"/>
                    <a:pt x="431" y="264"/>
                  </a:cubicBezTo>
                  <a:cubicBezTo>
                    <a:pt x="552" y="181"/>
                    <a:pt x="664" y="55"/>
                    <a:pt x="725" y="0"/>
                  </a:cubicBezTo>
                </a:path>
              </a:pathLst>
            </a:custGeom>
            <a:noFill/>
            <a:ln w="31750">
              <a:solidFill>
                <a:srgbClr val="4D4D4D"/>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31" name="Freeform 47"/>
            <p:cNvSpPr>
              <a:spLocks/>
            </p:cNvSpPr>
            <p:nvPr/>
          </p:nvSpPr>
          <p:spPr bwMode="auto">
            <a:xfrm>
              <a:off x="2036" y="3127"/>
              <a:ext cx="1411" cy="134"/>
            </a:xfrm>
            <a:custGeom>
              <a:avLst/>
              <a:gdLst>
                <a:gd name="T0" fmla="*/ 0 w 1411"/>
                <a:gd name="T1" fmla="*/ 120650 h 134"/>
                <a:gd name="T2" fmla="*/ 1085850 w 1411"/>
                <a:gd name="T3" fmla="*/ 192087 h 134"/>
                <a:gd name="T4" fmla="*/ 2239963 w 1411"/>
                <a:gd name="T5" fmla="*/ 0 h 134"/>
                <a:gd name="T6" fmla="*/ 0 60000 65536"/>
                <a:gd name="T7" fmla="*/ 0 60000 65536"/>
                <a:gd name="T8" fmla="*/ 0 60000 65536"/>
                <a:gd name="T9" fmla="*/ 0 w 1411"/>
                <a:gd name="T10" fmla="*/ 0 h 134"/>
                <a:gd name="T11" fmla="*/ 1411 w 1411"/>
                <a:gd name="T12" fmla="*/ 134 h 134"/>
              </a:gdLst>
              <a:ahLst/>
              <a:cxnLst>
                <a:cxn ang="T6">
                  <a:pos x="T0" y="T1"/>
                </a:cxn>
                <a:cxn ang="T7">
                  <a:pos x="T2" y="T3"/>
                </a:cxn>
                <a:cxn ang="T8">
                  <a:pos x="T4" y="T5"/>
                </a:cxn>
              </a:cxnLst>
              <a:rect l="T9" t="T10" r="T11" b="T12"/>
              <a:pathLst>
                <a:path w="1411" h="134">
                  <a:moveTo>
                    <a:pt x="0" y="76"/>
                  </a:moveTo>
                  <a:cubicBezTo>
                    <a:pt x="114" y="84"/>
                    <a:pt x="449" y="134"/>
                    <a:pt x="684" y="121"/>
                  </a:cubicBezTo>
                  <a:cubicBezTo>
                    <a:pt x="919" y="108"/>
                    <a:pt x="1260" y="25"/>
                    <a:pt x="1411" y="0"/>
                  </a:cubicBezTo>
                </a:path>
              </a:pathLst>
            </a:custGeom>
            <a:noFill/>
            <a:ln w="31750">
              <a:solidFill>
                <a:srgbClr val="4D4D4D"/>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32" name="Freeform 48"/>
            <p:cNvSpPr>
              <a:spLocks/>
            </p:cNvSpPr>
            <p:nvPr/>
          </p:nvSpPr>
          <p:spPr bwMode="auto">
            <a:xfrm>
              <a:off x="3578" y="2628"/>
              <a:ext cx="458" cy="455"/>
            </a:xfrm>
            <a:custGeom>
              <a:avLst/>
              <a:gdLst>
                <a:gd name="T0" fmla="*/ 0 w 458"/>
                <a:gd name="T1" fmla="*/ 722313 h 455"/>
                <a:gd name="T2" fmla="*/ 461963 w 458"/>
                <a:gd name="T3" fmla="*/ 403225 h 455"/>
                <a:gd name="T4" fmla="*/ 727075 w 458"/>
                <a:gd name="T5" fmla="*/ 0 h 455"/>
                <a:gd name="T6" fmla="*/ 0 60000 65536"/>
                <a:gd name="T7" fmla="*/ 0 60000 65536"/>
                <a:gd name="T8" fmla="*/ 0 60000 65536"/>
                <a:gd name="T9" fmla="*/ 0 w 458"/>
                <a:gd name="T10" fmla="*/ 0 h 455"/>
                <a:gd name="T11" fmla="*/ 458 w 458"/>
                <a:gd name="T12" fmla="*/ 455 h 455"/>
              </a:gdLst>
              <a:ahLst/>
              <a:cxnLst>
                <a:cxn ang="T6">
                  <a:pos x="T0" y="T1"/>
                </a:cxn>
                <a:cxn ang="T7">
                  <a:pos x="T2" y="T3"/>
                </a:cxn>
                <a:cxn ang="T8">
                  <a:pos x="T4" y="T5"/>
                </a:cxn>
              </a:cxnLst>
              <a:rect l="T9" t="T10" r="T11" b="T12"/>
              <a:pathLst>
                <a:path w="458" h="455">
                  <a:moveTo>
                    <a:pt x="0" y="455"/>
                  </a:moveTo>
                  <a:cubicBezTo>
                    <a:pt x="48" y="421"/>
                    <a:pt x="215" y="330"/>
                    <a:pt x="291" y="254"/>
                  </a:cubicBezTo>
                  <a:cubicBezTo>
                    <a:pt x="367" y="178"/>
                    <a:pt x="423" y="53"/>
                    <a:pt x="458" y="0"/>
                  </a:cubicBezTo>
                </a:path>
              </a:pathLst>
            </a:custGeom>
            <a:noFill/>
            <a:ln w="31750">
              <a:solidFill>
                <a:srgbClr val="99CC00"/>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33" name="Rectangle 5"/>
            <p:cNvSpPr>
              <a:spLocks/>
            </p:cNvSpPr>
            <p:nvPr/>
          </p:nvSpPr>
          <p:spPr bwMode="auto">
            <a:xfrm>
              <a:off x="1768" y="3399"/>
              <a:ext cx="158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lnSpc>
                  <a:spcPct val="80000"/>
                </a:lnSpc>
                <a:spcBef>
                  <a:spcPct val="0"/>
                </a:spcBef>
                <a:buFontTx/>
                <a:buNone/>
              </a:pPr>
              <a:r>
                <a:rPr lang="es-ES" altLang="ca-ES" sz="1000" b="1">
                  <a:solidFill>
                    <a:srgbClr val="5F5F5F"/>
                  </a:solidFill>
                  <a:latin typeface="Arial" pitchFamily="34" charset="0"/>
                </a:rPr>
                <a:t>SECTOR SUR / COSTA</a:t>
              </a:r>
            </a:p>
            <a:p>
              <a:pPr algn="ctr">
                <a:lnSpc>
                  <a:spcPct val="80000"/>
                </a:lnSpc>
                <a:spcBef>
                  <a:spcPct val="0"/>
                </a:spcBef>
                <a:buFontTx/>
                <a:buNone/>
              </a:pPr>
              <a:r>
                <a:rPr lang="es-ES" altLang="ca-ES" sz="1000" b="1">
                  <a:solidFill>
                    <a:srgbClr val="5F5F5F"/>
                  </a:solidFill>
                  <a:latin typeface="Arial" pitchFamily="34" charset="0"/>
                </a:rPr>
                <a:t>ALGECIRAS-ALMERÍA</a:t>
              </a:r>
            </a:p>
          </p:txBody>
        </p:sp>
        <p:sp>
          <p:nvSpPr>
            <p:cNvPr id="34" name="Rectangle 5"/>
            <p:cNvSpPr>
              <a:spLocks/>
            </p:cNvSpPr>
            <p:nvPr/>
          </p:nvSpPr>
          <p:spPr bwMode="auto">
            <a:xfrm>
              <a:off x="2881" y="2115"/>
              <a:ext cx="158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lnSpc>
                  <a:spcPct val="80000"/>
                </a:lnSpc>
                <a:spcBef>
                  <a:spcPct val="0"/>
                </a:spcBef>
                <a:buFontTx/>
                <a:buNone/>
              </a:pPr>
              <a:r>
                <a:rPr lang="es-ES" altLang="ca-ES" sz="1000" b="1">
                  <a:solidFill>
                    <a:srgbClr val="00A251"/>
                  </a:solidFill>
                  <a:latin typeface="Arial" pitchFamily="34" charset="0"/>
                </a:rPr>
                <a:t>GUADIX-ALMENDRICOS</a:t>
              </a:r>
            </a:p>
          </p:txBody>
        </p:sp>
        <p:sp>
          <p:nvSpPr>
            <p:cNvPr id="36" name="Freeform 55"/>
            <p:cNvSpPr>
              <a:spLocks/>
            </p:cNvSpPr>
            <p:nvPr/>
          </p:nvSpPr>
          <p:spPr bwMode="auto">
            <a:xfrm>
              <a:off x="4582" y="2015"/>
              <a:ext cx="96" cy="297"/>
            </a:xfrm>
            <a:custGeom>
              <a:avLst/>
              <a:gdLst>
                <a:gd name="T0" fmla="*/ 0 w 96"/>
                <a:gd name="T1" fmla="*/ 0 h 297"/>
                <a:gd name="T2" fmla="*/ 152400 w 96"/>
                <a:gd name="T3" fmla="*/ 471487 h 297"/>
                <a:gd name="T4" fmla="*/ 0 60000 65536"/>
                <a:gd name="T5" fmla="*/ 0 60000 65536"/>
                <a:gd name="T6" fmla="*/ 0 w 96"/>
                <a:gd name="T7" fmla="*/ 0 h 297"/>
                <a:gd name="T8" fmla="*/ 96 w 96"/>
                <a:gd name="T9" fmla="*/ 297 h 297"/>
              </a:gdLst>
              <a:ahLst/>
              <a:cxnLst>
                <a:cxn ang="T4">
                  <a:pos x="T0" y="T1"/>
                </a:cxn>
                <a:cxn ang="T5">
                  <a:pos x="T2" y="T3"/>
                </a:cxn>
              </a:cxnLst>
              <a:rect l="T6" t="T7" r="T8" b="T9"/>
              <a:pathLst>
                <a:path w="96" h="297">
                  <a:moveTo>
                    <a:pt x="0" y="0"/>
                  </a:moveTo>
                  <a:lnTo>
                    <a:pt x="96" y="297"/>
                  </a:lnTo>
                </a:path>
              </a:pathLst>
            </a:custGeom>
            <a:noFill/>
            <a:ln w="31750">
              <a:solidFill>
                <a:srgbClr val="00CCFF"/>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37" name="Freeform 58"/>
            <p:cNvSpPr>
              <a:spLocks/>
            </p:cNvSpPr>
            <p:nvPr/>
          </p:nvSpPr>
          <p:spPr bwMode="auto">
            <a:xfrm>
              <a:off x="1106" y="2945"/>
              <a:ext cx="436" cy="765"/>
            </a:xfrm>
            <a:custGeom>
              <a:avLst/>
              <a:gdLst>
                <a:gd name="T0" fmla="*/ 692150 w 436"/>
                <a:gd name="T1" fmla="*/ 0 h 765"/>
                <a:gd name="T2" fmla="*/ 271463 w 436"/>
                <a:gd name="T3" fmla="*/ 471487 h 765"/>
                <a:gd name="T4" fmla="*/ 0 w 436"/>
                <a:gd name="T5" fmla="*/ 1214437 h 765"/>
                <a:gd name="T6" fmla="*/ 0 60000 65536"/>
                <a:gd name="T7" fmla="*/ 0 60000 65536"/>
                <a:gd name="T8" fmla="*/ 0 60000 65536"/>
                <a:gd name="T9" fmla="*/ 0 w 436"/>
                <a:gd name="T10" fmla="*/ 0 h 765"/>
                <a:gd name="T11" fmla="*/ 436 w 436"/>
                <a:gd name="T12" fmla="*/ 765 h 765"/>
              </a:gdLst>
              <a:ahLst/>
              <a:cxnLst>
                <a:cxn ang="T6">
                  <a:pos x="T0" y="T1"/>
                </a:cxn>
                <a:cxn ang="T7">
                  <a:pos x="T2" y="T3"/>
                </a:cxn>
                <a:cxn ang="T8">
                  <a:pos x="T4" y="T5"/>
                </a:cxn>
              </a:cxnLst>
              <a:rect l="T9" t="T10" r="T11" b="T12"/>
              <a:pathLst>
                <a:path w="436" h="765">
                  <a:moveTo>
                    <a:pt x="436" y="0"/>
                  </a:moveTo>
                  <a:cubicBezTo>
                    <a:pt x="392" y="49"/>
                    <a:pt x="244" y="170"/>
                    <a:pt x="171" y="297"/>
                  </a:cubicBezTo>
                  <a:cubicBezTo>
                    <a:pt x="98" y="424"/>
                    <a:pt x="36" y="668"/>
                    <a:pt x="0" y="765"/>
                  </a:cubicBezTo>
                </a:path>
              </a:pathLst>
            </a:custGeom>
            <a:noFill/>
            <a:ln w="31750">
              <a:solidFill>
                <a:schemeClr val="tx2"/>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38" name="Rectangle 5"/>
            <p:cNvSpPr>
              <a:spLocks noChangeArrowheads="1"/>
            </p:cNvSpPr>
            <p:nvPr/>
          </p:nvSpPr>
          <p:spPr bwMode="auto">
            <a:xfrm>
              <a:off x="1891" y="2014"/>
              <a:ext cx="675" cy="144"/>
            </a:xfrm>
            <a:prstGeom prst="rect">
              <a:avLst/>
            </a:prstGeom>
            <a:solidFill>
              <a:srgbClr val="92D050"/>
            </a:solidFill>
            <a:ln w="9525">
              <a:solidFill>
                <a:srgbClr val="E36C0A"/>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spcAft>
                  <a:spcPts val="1000"/>
                </a:spcAft>
                <a:buFontTx/>
                <a:buNone/>
              </a:pPr>
              <a:r>
                <a:rPr lang="es-ES" altLang="ca-ES" sz="1000" b="1" dirty="0">
                  <a:latin typeface="Calibri-Bold" charset="0"/>
                </a:rPr>
                <a:t>762.373.712 €</a:t>
              </a:r>
            </a:p>
            <a:p>
              <a:pPr>
                <a:spcBef>
                  <a:spcPct val="0"/>
                </a:spcBef>
                <a:buFontTx/>
                <a:buNone/>
              </a:pPr>
              <a:endParaRPr lang="es-ES" altLang="ca-ES" sz="1800" dirty="0">
                <a:latin typeface="Calibri-Bold" charset="0"/>
              </a:endParaRPr>
            </a:p>
          </p:txBody>
        </p:sp>
        <p:sp>
          <p:nvSpPr>
            <p:cNvPr id="39" name="Rectangle 7"/>
            <p:cNvSpPr>
              <a:spLocks noChangeArrowheads="1"/>
            </p:cNvSpPr>
            <p:nvPr/>
          </p:nvSpPr>
          <p:spPr bwMode="auto">
            <a:xfrm>
              <a:off x="3223" y="2250"/>
              <a:ext cx="855" cy="135"/>
            </a:xfrm>
            <a:prstGeom prst="rect">
              <a:avLst/>
            </a:prstGeom>
            <a:solidFill>
              <a:srgbClr val="92D050"/>
            </a:solidFill>
            <a:ln w="9525">
              <a:solidFill>
                <a:srgbClr val="00A25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spcAft>
                  <a:spcPts val="1000"/>
                </a:spcAft>
                <a:buFontTx/>
                <a:buNone/>
              </a:pPr>
              <a:r>
                <a:rPr lang="es-ES" altLang="ca-ES" sz="1000" b="1">
                  <a:latin typeface="Arial" pitchFamily="34" charset="0"/>
                </a:rPr>
                <a:t>2.014.093.958 €</a:t>
              </a:r>
              <a:endParaRPr lang="es-ES" altLang="ca-ES" sz="1000" b="1">
                <a:latin typeface="Calibri-Bold" charset="0"/>
              </a:endParaRPr>
            </a:p>
          </p:txBody>
        </p:sp>
        <p:sp>
          <p:nvSpPr>
            <p:cNvPr id="42" name="Rectangle 10"/>
            <p:cNvSpPr>
              <a:spLocks noChangeArrowheads="1"/>
            </p:cNvSpPr>
            <p:nvPr/>
          </p:nvSpPr>
          <p:spPr bwMode="auto">
            <a:xfrm>
              <a:off x="3742" y="1662"/>
              <a:ext cx="855" cy="135"/>
            </a:xfrm>
            <a:prstGeom prst="rect">
              <a:avLst/>
            </a:prstGeom>
            <a:solidFill>
              <a:srgbClr val="92D050"/>
            </a:solidFill>
            <a:ln w="9525">
              <a:solidFill>
                <a:srgbClr val="00A25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spcAft>
                  <a:spcPts val="1000"/>
                </a:spcAft>
                <a:buFontTx/>
                <a:buNone/>
              </a:pPr>
              <a:r>
                <a:rPr lang="es-ES" altLang="ca-ES" sz="1000" b="1">
                  <a:latin typeface="Calibri-Bold" charset="0"/>
                </a:rPr>
                <a:t>645.164.605 €</a:t>
              </a:r>
            </a:p>
          </p:txBody>
        </p:sp>
        <p:sp>
          <p:nvSpPr>
            <p:cNvPr id="43" name="Rectangle 5"/>
            <p:cNvSpPr>
              <a:spLocks/>
            </p:cNvSpPr>
            <p:nvPr/>
          </p:nvSpPr>
          <p:spPr bwMode="auto">
            <a:xfrm>
              <a:off x="3379" y="1434"/>
              <a:ext cx="158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lnSpc>
                  <a:spcPct val="80000"/>
                </a:lnSpc>
                <a:spcBef>
                  <a:spcPct val="0"/>
                </a:spcBef>
                <a:buFontTx/>
                <a:buNone/>
              </a:pPr>
              <a:r>
                <a:rPr lang="es-ES" altLang="ca-ES" sz="1000" b="1">
                  <a:solidFill>
                    <a:schemeClr val="folHlink"/>
                  </a:solidFill>
                  <a:latin typeface="Arial" pitchFamily="34" charset="0"/>
                </a:rPr>
                <a:t>MURCIA-ELCHE-</a:t>
              </a:r>
            </a:p>
            <a:p>
              <a:pPr algn="ctr">
                <a:lnSpc>
                  <a:spcPct val="80000"/>
                </a:lnSpc>
                <a:spcBef>
                  <a:spcPct val="0"/>
                </a:spcBef>
                <a:buFontTx/>
                <a:buNone/>
              </a:pPr>
              <a:r>
                <a:rPr lang="es-ES" altLang="ca-ES" sz="1000" b="1">
                  <a:solidFill>
                    <a:schemeClr val="folHlink"/>
                  </a:solidFill>
                  <a:latin typeface="Arial" pitchFamily="34" charset="0"/>
                </a:rPr>
                <a:t>MONFORTE DEL CID</a:t>
              </a:r>
            </a:p>
          </p:txBody>
        </p:sp>
        <p:sp>
          <p:nvSpPr>
            <p:cNvPr id="45" name="52 Forma libre"/>
            <p:cNvSpPr>
              <a:spLocks noChangeArrowheads="1"/>
            </p:cNvSpPr>
            <p:nvPr/>
          </p:nvSpPr>
          <p:spPr bwMode="auto">
            <a:xfrm>
              <a:off x="2341" y="2753"/>
              <a:ext cx="242" cy="472"/>
            </a:xfrm>
            <a:custGeom>
              <a:avLst/>
              <a:gdLst>
                <a:gd name="T0" fmla="*/ 0 w 461433"/>
                <a:gd name="T1" fmla="*/ 0 h 749300"/>
                <a:gd name="T2" fmla="*/ 0 w 461433"/>
                <a:gd name="T3" fmla="*/ 0 h 749300"/>
                <a:gd name="T4" fmla="*/ 0 w 461433"/>
                <a:gd name="T5" fmla="*/ 0 h 749300"/>
                <a:gd name="T6" fmla="*/ 0 w 461433"/>
                <a:gd name="T7" fmla="*/ 0 h 749300"/>
                <a:gd name="T8" fmla="*/ 0 60000 65536"/>
                <a:gd name="T9" fmla="*/ 0 60000 65536"/>
                <a:gd name="T10" fmla="*/ 0 60000 65536"/>
                <a:gd name="T11" fmla="*/ 0 60000 65536"/>
                <a:gd name="T12" fmla="*/ 0 w 461433"/>
                <a:gd name="T13" fmla="*/ 0 h 749300"/>
                <a:gd name="T14" fmla="*/ 461433 w 461433"/>
                <a:gd name="T15" fmla="*/ 749300 h 749300"/>
              </a:gdLst>
              <a:ahLst/>
              <a:cxnLst>
                <a:cxn ang="T8">
                  <a:pos x="T0" y="T1"/>
                </a:cxn>
                <a:cxn ang="T9">
                  <a:pos x="T2" y="T3"/>
                </a:cxn>
                <a:cxn ang="T10">
                  <a:pos x="T4" y="T5"/>
                </a:cxn>
                <a:cxn ang="T11">
                  <a:pos x="T6" y="T7"/>
                </a:cxn>
              </a:cxnLst>
              <a:rect l="T12" t="T13" r="T14" b="T15"/>
              <a:pathLst>
                <a:path w="461433" h="749300">
                  <a:moveTo>
                    <a:pt x="131233" y="0"/>
                  </a:moveTo>
                  <a:cubicBezTo>
                    <a:pt x="137583" y="7408"/>
                    <a:pt x="143933" y="14817"/>
                    <a:pt x="131233" y="76200"/>
                  </a:cubicBezTo>
                  <a:cubicBezTo>
                    <a:pt x="118533" y="137583"/>
                    <a:pt x="0" y="256117"/>
                    <a:pt x="55033" y="368300"/>
                  </a:cubicBezTo>
                  <a:cubicBezTo>
                    <a:pt x="110066" y="480483"/>
                    <a:pt x="285749" y="614891"/>
                    <a:pt x="461433" y="749300"/>
                  </a:cubicBezTo>
                </a:path>
              </a:pathLst>
            </a:custGeom>
            <a:noFill/>
            <a:ln w="31750" algn="ctr">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s-ES"/>
            </a:p>
          </p:txBody>
        </p:sp>
        <p:sp>
          <p:nvSpPr>
            <p:cNvPr id="46" name="Rectangle 5"/>
            <p:cNvSpPr>
              <a:spLocks/>
            </p:cNvSpPr>
            <p:nvPr/>
          </p:nvSpPr>
          <p:spPr bwMode="auto">
            <a:xfrm>
              <a:off x="1441" y="1888"/>
              <a:ext cx="158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lnSpc>
                  <a:spcPct val="80000"/>
                </a:lnSpc>
                <a:spcBef>
                  <a:spcPct val="0"/>
                </a:spcBef>
                <a:buFontTx/>
                <a:buNone/>
              </a:pPr>
              <a:r>
                <a:rPr lang="es-ES" altLang="ca-ES" sz="1000" b="1" dirty="0">
                  <a:solidFill>
                    <a:srgbClr val="FF0000"/>
                  </a:solidFill>
                  <a:latin typeface="Arial" pitchFamily="34" charset="0"/>
                </a:rPr>
                <a:t>RAMAL MOTRIL</a:t>
              </a:r>
            </a:p>
          </p:txBody>
        </p:sp>
        <p:sp>
          <p:nvSpPr>
            <p:cNvPr id="47" name="Rectangle 11"/>
            <p:cNvSpPr>
              <a:spLocks noChangeArrowheads="1"/>
            </p:cNvSpPr>
            <p:nvPr/>
          </p:nvSpPr>
          <p:spPr bwMode="auto">
            <a:xfrm>
              <a:off x="2071" y="3603"/>
              <a:ext cx="958" cy="135"/>
            </a:xfrm>
            <a:prstGeom prst="rect">
              <a:avLst/>
            </a:prstGeom>
            <a:solidFill>
              <a:srgbClr val="92D050"/>
            </a:solidFill>
            <a:ln w="9525">
              <a:solidFill>
                <a:srgbClr val="00A25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spcAft>
                  <a:spcPts val="1000"/>
                </a:spcAft>
                <a:buFontTx/>
                <a:buNone/>
              </a:pPr>
              <a:r>
                <a:rPr lang="es-ES" altLang="ca-ES" sz="1000" b="1">
                  <a:latin typeface="Calibri-Bold" charset="0"/>
                </a:rPr>
                <a:t>8.177.575.170 €</a:t>
              </a:r>
            </a:p>
          </p:txBody>
        </p:sp>
        <p:cxnSp>
          <p:nvCxnSpPr>
            <p:cNvPr id="48" name="56 Conector recto"/>
            <p:cNvCxnSpPr>
              <a:cxnSpLocks noChangeShapeType="1"/>
            </p:cNvCxnSpPr>
            <p:nvPr/>
          </p:nvCxnSpPr>
          <p:spPr bwMode="auto">
            <a:xfrm rot="16200000" flipH="1">
              <a:off x="1905" y="2455"/>
              <a:ext cx="726" cy="136"/>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49" name="Freeform 51"/>
            <p:cNvSpPr>
              <a:spLocks/>
            </p:cNvSpPr>
            <p:nvPr/>
          </p:nvSpPr>
          <p:spPr bwMode="auto">
            <a:xfrm>
              <a:off x="2964" y="2429"/>
              <a:ext cx="983" cy="336"/>
            </a:xfrm>
            <a:custGeom>
              <a:avLst/>
              <a:gdLst>
                <a:gd name="T0" fmla="*/ 0 w 983"/>
                <a:gd name="T1" fmla="*/ 504825 h 336"/>
                <a:gd name="T2" fmla="*/ 830263 w 983"/>
                <a:gd name="T3" fmla="*/ 73025 h 336"/>
                <a:gd name="T4" fmla="*/ 1622426 w 983"/>
                <a:gd name="T5" fmla="*/ 63500 h 336"/>
                <a:gd name="T6" fmla="*/ 0 60000 65536"/>
                <a:gd name="T7" fmla="*/ 0 60000 65536"/>
                <a:gd name="T8" fmla="*/ 0 60000 65536"/>
                <a:gd name="T9" fmla="*/ 0 w 983"/>
                <a:gd name="T10" fmla="*/ 0 h 336"/>
                <a:gd name="T11" fmla="*/ 1180 w 983"/>
                <a:gd name="T12" fmla="*/ 207 h 336"/>
              </a:gdLst>
              <a:ahLst/>
              <a:cxnLst>
                <a:cxn ang="T6">
                  <a:pos x="T0" y="T1"/>
                </a:cxn>
                <a:cxn ang="T7">
                  <a:pos x="T2" y="T3"/>
                </a:cxn>
                <a:cxn ang="T8">
                  <a:pos x="T4" y="T5"/>
                </a:cxn>
              </a:cxnLst>
              <a:rect l="T9" t="T10" r="T11" b="T12"/>
              <a:pathLst>
                <a:path w="983" h="336">
                  <a:moveTo>
                    <a:pt x="0" y="336"/>
                  </a:moveTo>
                  <a:cubicBezTo>
                    <a:pt x="82" y="288"/>
                    <a:pt x="320" y="98"/>
                    <a:pt x="484" y="49"/>
                  </a:cubicBezTo>
                  <a:cubicBezTo>
                    <a:pt x="648" y="0"/>
                    <a:pt x="879" y="44"/>
                    <a:pt x="983" y="43"/>
                  </a:cubicBezTo>
                </a:path>
              </a:pathLst>
            </a:custGeom>
            <a:noFill/>
            <a:ln w="31750">
              <a:solidFill>
                <a:srgbClr val="339966"/>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s-ES"/>
            </a:p>
          </p:txBody>
        </p:sp>
        <p:sp>
          <p:nvSpPr>
            <p:cNvPr id="50" name="15 Rectángulo"/>
            <p:cNvSpPr>
              <a:spLocks noChangeArrowheads="1"/>
            </p:cNvSpPr>
            <p:nvPr/>
          </p:nvSpPr>
          <p:spPr bwMode="auto">
            <a:xfrm>
              <a:off x="3016" y="2704"/>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dirty="0">
                  <a:solidFill>
                    <a:srgbClr val="A50021"/>
                  </a:solidFill>
                  <a:latin typeface="Arial" pitchFamily="34" charset="0"/>
                </a:rPr>
                <a:t>Guadix</a:t>
              </a:r>
            </a:p>
          </p:txBody>
        </p:sp>
        <p:sp>
          <p:nvSpPr>
            <p:cNvPr id="52" name="52 Forma libre"/>
            <p:cNvSpPr>
              <a:spLocks noChangeArrowheads="1"/>
            </p:cNvSpPr>
            <p:nvPr/>
          </p:nvSpPr>
          <p:spPr bwMode="auto">
            <a:xfrm>
              <a:off x="2608" y="2636"/>
              <a:ext cx="342" cy="77"/>
            </a:xfrm>
            <a:custGeom>
              <a:avLst/>
              <a:gdLst>
                <a:gd name="T0" fmla="*/ 7938 w 342"/>
                <a:gd name="T1" fmla="*/ 0 h 77"/>
                <a:gd name="T2" fmla="*/ 7938 w 342"/>
                <a:gd name="T3" fmla="*/ 76200 h 77"/>
                <a:gd name="T4" fmla="*/ 3175 w 342"/>
                <a:gd name="T5" fmla="*/ 368301 h 77"/>
                <a:gd name="T6" fmla="*/ 30163 w 342"/>
                <a:gd name="T7" fmla="*/ 749303 h 77"/>
                <a:gd name="T8" fmla="*/ 0 60000 65536"/>
                <a:gd name="T9" fmla="*/ 0 60000 65536"/>
                <a:gd name="T10" fmla="*/ 0 60000 65536"/>
                <a:gd name="T11" fmla="*/ 0 60000 65536"/>
                <a:gd name="T12" fmla="*/ 0 w 342"/>
                <a:gd name="T13" fmla="*/ 0 h 77"/>
                <a:gd name="T14" fmla="*/ 461433 w 342"/>
                <a:gd name="T15" fmla="*/ 749300 h 77"/>
              </a:gdLst>
              <a:ahLst/>
              <a:cxnLst>
                <a:cxn ang="T8">
                  <a:pos x="T0" y="T1"/>
                </a:cxn>
                <a:cxn ang="T9">
                  <a:pos x="T2" y="T3"/>
                </a:cxn>
                <a:cxn ang="T10">
                  <a:pos x="T4" y="T5"/>
                </a:cxn>
                <a:cxn ang="T11">
                  <a:pos x="T6" y="T7"/>
                </a:cxn>
              </a:cxnLst>
              <a:rect l="T12" t="T13" r="T14" b="T15"/>
              <a:pathLst>
                <a:path w="342" h="77">
                  <a:moveTo>
                    <a:pt x="342" y="77"/>
                  </a:moveTo>
                  <a:cubicBezTo>
                    <a:pt x="330" y="66"/>
                    <a:pt x="317" y="22"/>
                    <a:pt x="275" y="11"/>
                  </a:cubicBezTo>
                  <a:cubicBezTo>
                    <a:pt x="233" y="0"/>
                    <a:pt x="137" y="2"/>
                    <a:pt x="91" y="11"/>
                  </a:cubicBezTo>
                  <a:cubicBezTo>
                    <a:pt x="45" y="20"/>
                    <a:pt x="19" y="55"/>
                    <a:pt x="0" y="67"/>
                  </a:cubicBezTo>
                </a:path>
              </a:pathLst>
            </a:custGeom>
            <a:noFill/>
            <a:ln w="31750" algn="ctr">
              <a:solidFill>
                <a:srgbClr val="FF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s-ES"/>
            </a:p>
          </p:txBody>
        </p:sp>
        <p:sp>
          <p:nvSpPr>
            <p:cNvPr id="56" name="15 Rectángulo"/>
            <p:cNvSpPr>
              <a:spLocks noChangeArrowheads="1"/>
            </p:cNvSpPr>
            <p:nvPr/>
          </p:nvSpPr>
          <p:spPr bwMode="auto">
            <a:xfrm>
              <a:off x="2431" y="3225"/>
              <a:ext cx="31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 altLang="ca-ES" sz="1000" b="1" dirty="0" smtClean="0">
                  <a:solidFill>
                    <a:srgbClr val="A50021"/>
                  </a:solidFill>
                  <a:latin typeface="Arial" pitchFamily="34" charset="0"/>
                </a:rPr>
                <a:t>motril</a:t>
              </a:r>
              <a:endParaRPr lang="es-ES" altLang="ca-ES" sz="1000" b="1" dirty="0">
                <a:solidFill>
                  <a:srgbClr val="A50021"/>
                </a:solidFill>
                <a:latin typeface="Arial" pitchFamily="34" charset="0"/>
              </a:endParaRPr>
            </a:p>
          </p:txBody>
        </p:sp>
      </p:grpSp>
      <p:sp>
        <p:nvSpPr>
          <p:cNvPr id="55" name="1 Título"/>
          <p:cNvSpPr>
            <a:spLocks noGrp="1"/>
          </p:cNvSpPr>
          <p:nvPr>
            <p:ph type="title"/>
          </p:nvPr>
        </p:nvSpPr>
        <p:spPr>
          <a:xfrm>
            <a:off x="457200" y="404664"/>
            <a:ext cx="8229600" cy="648072"/>
          </a:xfrm>
          <a:solidFill>
            <a:schemeClr val="tx2"/>
          </a:solidFill>
        </p:spPr>
        <p:txBody>
          <a:bodyPr>
            <a:noAutofit/>
          </a:bodyPr>
          <a:lstStyle/>
          <a:p>
            <a:r>
              <a:rPr lang="es-ES" sz="2200" dirty="0" smtClean="0">
                <a:solidFill>
                  <a:schemeClr val="bg1"/>
                </a:solidFill>
              </a:rPr>
              <a:t>MAPA DE ACTUACIONES  ADICIONALES REQUERIDAS POR FERRMED</a:t>
            </a:r>
            <a:endParaRPr lang="es-ES" sz="2200" dirty="0">
              <a:solidFill>
                <a:schemeClr val="bg1"/>
              </a:solidFill>
            </a:endParaRPr>
          </a:p>
        </p:txBody>
      </p:sp>
      <p:pic>
        <p:nvPicPr>
          <p:cNvPr id="57" name="7 Imagen" descr="logo Ferrmed imatge ok.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6369591"/>
            <a:ext cx="792088" cy="38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57 Imagen"/>
          <p:cNvPicPr/>
          <p:nvPr/>
        </p:nvPicPr>
        <p:blipFill>
          <a:blip r:embed="rId4"/>
          <a:stretch>
            <a:fillRect/>
          </a:stretch>
        </p:blipFill>
        <p:spPr>
          <a:xfrm>
            <a:off x="6545235" y="6476523"/>
            <a:ext cx="790198" cy="370389"/>
          </a:xfrm>
          <a:prstGeom prst="rect">
            <a:avLst/>
          </a:prstGeom>
          <a:noFill/>
          <a:ln>
            <a:noFill/>
            <a:prstDash/>
          </a:ln>
        </p:spPr>
      </p:pic>
    </p:spTree>
    <p:extLst>
      <p:ext uri="{BB962C8B-B14F-4D97-AF65-F5344CB8AC3E}">
        <p14:creationId xmlns:p14="http://schemas.microsoft.com/office/powerpoint/2010/main" val="31979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a:solidFill>
            <a:schemeClr val="tx2"/>
          </a:solidFill>
        </p:spPr>
        <p:txBody>
          <a:bodyPr>
            <a:normAutofit fontScale="90000"/>
          </a:bodyPr>
          <a:lstStyle/>
          <a:p>
            <a:r>
              <a:rPr lang="es-ES" sz="2800" dirty="0" smtClean="0">
                <a:solidFill>
                  <a:schemeClr val="bg1"/>
                </a:solidFill>
              </a:rPr>
              <a:t>RENTABILIDAD SOCIO ECONOMICA DE LAS ACTUACIONES ADICIONALES REQUERIDAS POR FERRMED</a:t>
            </a:r>
            <a:endParaRPr lang="es-ES" sz="2800" dirty="0">
              <a:solidFill>
                <a:schemeClr val="bg1"/>
              </a:solidFill>
            </a:endParaRPr>
          </a:p>
        </p:txBody>
      </p:sp>
      <p:sp>
        <p:nvSpPr>
          <p:cNvPr id="3" name="2 Marcador de contenido"/>
          <p:cNvSpPr>
            <a:spLocks noGrp="1"/>
          </p:cNvSpPr>
          <p:nvPr>
            <p:ph idx="1"/>
          </p:nvPr>
        </p:nvSpPr>
        <p:spPr/>
        <p:txBody>
          <a:bodyPr>
            <a:normAutofit/>
          </a:bodyPr>
          <a:lstStyle/>
          <a:p>
            <a:pPr algn="just">
              <a:spcBef>
                <a:spcPct val="0"/>
              </a:spcBef>
              <a:buFontTx/>
              <a:buChar char="•"/>
            </a:pPr>
            <a:endParaRPr lang="es-ES" altLang="ca-ES" sz="2400" dirty="0" smtClean="0"/>
          </a:p>
          <a:p>
            <a:pPr marL="0" indent="0">
              <a:buNone/>
            </a:pPr>
            <a:endParaRPr lang="es-ES" dirty="0"/>
          </a:p>
        </p:txBody>
      </p:sp>
      <p:pic>
        <p:nvPicPr>
          <p:cNvPr id="4" name="7 Imagen" descr="logo Ferrmed imatge ok.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6412201"/>
            <a:ext cx="792088" cy="38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stretch>
            <a:fillRect/>
          </a:stretch>
        </p:blipFill>
        <p:spPr>
          <a:xfrm>
            <a:off x="6516216" y="6429632"/>
            <a:ext cx="1008112" cy="405323"/>
          </a:xfrm>
          <a:prstGeom prst="rect">
            <a:avLst/>
          </a:prstGeom>
          <a:noFill/>
          <a:ln>
            <a:noFill/>
            <a:prstDash/>
          </a:ln>
        </p:spPr>
      </p:pic>
      <p:sp>
        <p:nvSpPr>
          <p:cNvPr id="6" name="Rectangle 4"/>
          <p:cNvSpPr>
            <a:spLocks noChangeArrowheads="1"/>
          </p:cNvSpPr>
          <p:nvPr/>
        </p:nvSpPr>
        <p:spPr bwMode="auto">
          <a:xfrm>
            <a:off x="684213" y="1412875"/>
            <a:ext cx="734417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ES" altLang="ca-ES" sz="2000" dirty="0">
                <a:latin typeface="+mn-lt"/>
              </a:rPr>
              <a:t>Las inversiones adicionales propuestas por FERRMED </a:t>
            </a:r>
            <a:r>
              <a:rPr lang="es-ES" altLang="ca-ES" sz="2000" dirty="0" smtClean="0">
                <a:latin typeface="+mn-lt"/>
              </a:rPr>
              <a:t>ya valoradas </a:t>
            </a:r>
            <a:r>
              <a:rPr lang="es-ES" altLang="ca-ES" sz="2000" dirty="0">
                <a:latin typeface="+mn-lt"/>
              </a:rPr>
              <a:t>en </a:t>
            </a:r>
            <a:r>
              <a:rPr lang="es-ES" altLang="ca-ES" sz="2000" dirty="0" smtClean="0">
                <a:latin typeface="+mn-lt"/>
              </a:rPr>
              <a:t>el mapa anterior y </a:t>
            </a:r>
            <a:r>
              <a:rPr lang="es-ES" altLang="ca-ES" sz="2000" dirty="0">
                <a:latin typeface="+mn-lt"/>
              </a:rPr>
              <a:t>consistentes en: </a:t>
            </a:r>
            <a:r>
              <a:rPr lang="es-ES" altLang="ca-ES" sz="2000" dirty="0" smtClean="0">
                <a:latin typeface="+mn-lt"/>
              </a:rPr>
              <a:t>Reposición </a:t>
            </a:r>
            <a:r>
              <a:rPr lang="es-ES" altLang="ca-ES" sz="2000" dirty="0">
                <a:latin typeface="+mn-lt"/>
              </a:rPr>
              <a:t>de la línea </a:t>
            </a:r>
            <a:r>
              <a:rPr lang="es-ES" altLang="ca-ES" sz="2000" dirty="0" smtClean="0">
                <a:latin typeface="+mn-lt"/>
              </a:rPr>
              <a:t>Alicante </a:t>
            </a:r>
            <a:r>
              <a:rPr lang="es-ES" altLang="ca-ES" sz="2000" dirty="0">
                <a:latin typeface="+mn-lt"/>
              </a:rPr>
              <a:t>– Murcia</a:t>
            </a:r>
            <a:r>
              <a:rPr lang="es-ES" altLang="ca-ES" sz="2000" dirty="0" smtClean="0">
                <a:latin typeface="+mn-lt"/>
              </a:rPr>
              <a:t>, tramo </a:t>
            </a:r>
            <a:r>
              <a:rPr lang="es-ES" altLang="ca-ES" sz="2000" dirty="0" err="1" smtClean="0">
                <a:latin typeface="+mn-lt"/>
              </a:rPr>
              <a:t>Monforte</a:t>
            </a:r>
            <a:r>
              <a:rPr lang="es-ES" altLang="ca-ES" sz="2000" dirty="0" smtClean="0">
                <a:latin typeface="+mn-lt"/>
              </a:rPr>
              <a:t>-Murcia; </a:t>
            </a:r>
            <a:r>
              <a:rPr lang="es-ES" altLang="ca-ES" sz="2000" dirty="0">
                <a:latin typeface="+mn-lt"/>
              </a:rPr>
              <a:t>Reposición de la línea </a:t>
            </a:r>
            <a:r>
              <a:rPr lang="es-ES" altLang="ca-ES" sz="2000" dirty="0" err="1">
                <a:latin typeface="+mn-lt"/>
              </a:rPr>
              <a:t>Almendricos</a:t>
            </a:r>
            <a:r>
              <a:rPr lang="es-ES" altLang="ca-ES" sz="2000" dirty="0">
                <a:latin typeface="+mn-lt"/>
              </a:rPr>
              <a:t> – Baza – </a:t>
            </a:r>
            <a:r>
              <a:rPr lang="es-ES" altLang="ca-ES" sz="2000" dirty="0" smtClean="0">
                <a:latin typeface="+mn-lt"/>
              </a:rPr>
              <a:t>Guadix ; Nueva </a:t>
            </a:r>
            <a:r>
              <a:rPr lang="es-ES" altLang="ca-ES" sz="2000" dirty="0">
                <a:latin typeface="+mn-lt"/>
              </a:rPr>
              <a:t>línea Almería – Motril – Málaga – </a:t>
            </a:r>
            <a:r>
              <a:rPr lang="es-ES" altLang="ca-ES" sz="2000" dirty="0" err="1" smtClean="0">
                <a:latin typeface="+mn-lt"/>
              </a:rPr>
              <a:t>Algecirasy</a:t>
            </a:r>
            <a:r>
              <a:rPr lang="es-ES" altLang="ca-ES" sz="2000" dirty="0" smtClean="0">
                <a:latin typeface="+mn-lt"/>
              </a:rPr>
              <a:t> Conexión Motril – Granada se estima </a:t>
            </a:r>
            <a:r>
              <a:rPr lang="es-ES" altLang="ca-ES" sz="2000" dirty="0">
                <a:latin typeface="+mn-lt"/>
              </a:rPr>
              <a:t>ascienden a unos </a:t>
            </a:r>
            <a:r>
              <a:rPr lang="es-ES" altLang="ca-ES" sz="2000" dirty="0" smtClean="0">
                <a:latin typeface="+mn-lt"/>
              </a:rPr>
              <a:t>11.600 </a:t>
            </a:r>
            <a:r>
              <a:rPr lang="es-ES" altLang="ca-ES" sz="2000" dirty="0">
                <a:latin typeface="+mn-lt"/>
              </a:rPr>
              <a:t>Millones de euros.</a:t>
            </a:r>
          </a:p>
          <a:p>
            <a:pPr algn="just" eaLnBrk="1" hangingPunct="1"/>
            <a:endParaRPr lang="es-ES" altLang="ca-ES" sz="2000" dirty="0">
              <a:latin typeface="+mn-lt"/>
            </a:endParaRPr>
          </a:p>
          <a:p>
            <a:pPr algn="just" eaLnBrk="1" hangingPunct="1"/>
            <a:r>
              <a:rPr lang="es-ES" altLang="ca-ES" sz="2000" dirty="0">
                <a:latin typeface="+mn-lt"/>
              </a:rPr>
              <a:t>La rentabilidad socio-económica de estas inversiones, sin considerar el impacto favorable en la creación de PIB adicional, ni tener en cuenta el trasvase de viajeros de la carretera al ferrocarril para trayectos de larga distancia, es de </a:t>
            </a:r>
            <a:r>
              <a:rPr lang="es-ES" altLang="ca-ES" sz="2000" b="1" dirty="0">
                <a:latin typeface="+mn-lt"/>
              </a:rPr>
              <a:t>677 millones de euros </a:t>
            </a:r>
            <a:r>
              <a:rPr lang="es-ES" altLang="ca-ES" sz="2000" b="1" dirty="0" smtClean="0">
                <a:latin typeface="+mn-lt"/>
              </a:rPr>
              <a:t>anuales </a:t>
            </a:r>
            <a:r>
              <a:rPr lang="es-ES" altLang="ca-ES" sz="2000" dirty="0" smtClean="0">
                <a:latin typeface="+mn-lt"/>
              </a:rPr>
              <a:t>,que incluyen los ahorros en consumo de energía, en tiempo de desplazamiento y en emisiones de gases contaminantes</a:t>
            </a:r>
            <a:endParaRPr lang="es-ES" altLang="ca-ES" sz="2000" b="1" dirty="0">
              <a:latin typeface="+mn-lt"/>
            </a:endParaRPr>
          </a:p>
          <a:p>
            <a:pPr algn="just" eaLnBrk="1" hangingPunct="1"/>
            <a:endParaRPr lang="es-ES" altLang="ca-ES" sz="2000" b="1" dirty="0">
              <a:latin typeface="+mn-lt"/>
            </a:endParaRPr>
          </a:p>
          <a:p>
            <a:pPr algn="just" eaLnBrk="1" hangingPunct="1"/>
            <a:r>
              <a:rPr lang="es-ES" altLang="ca-ES" sz="2000" dirty="0">
                <a:latin typeface="+mn-lt"/>
              </a:rPr>
              <a:t>Así pues, la amortización de estas inversiones, por criterios socio económicos se alcanza en </a:t>
            </a:r>
            <a:r>
              <a:rPr lang="es-ES" altLang="ca-ES" sz="2000" b="1" dirty="0" smtClean="0">
                <a:latin typeface="+mn-lt"/>
              </a:rPr>
              <a:t>16 </a:t>
            </a:r>
            <a:r>
              <a:rPr lang="es-ES" altLang="ca-ES" sz="2000" b="1" dirty="0">
                <a:latin typeface="+mn-lt"/>
              </a:rPr>
              <a:t>años</a:t>
            </a:r>
            <a:r>
              <a:rPr lang="es-ES" altLang="ca-ES" sz="2000" dirty="0">
                <a:latin typeface="+mn-lt"/>
              </a:rPr>
              <a:t>.</a:t>
            </a:r>
          </a:p>
        </p:txBody>
      </p:sp>
    </p:spTree>
    <p:extLst>
      <p:ext uri="{BB962C8B-B14F-4D97-AF65-F5344CB8AC3E}">
        <p14:creationId xmlns:p14="http://schemas.microsoft.com/office/powerpoint/2010/main" val="119321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1 Título"/>
          <p:cNvSpPr>
            <a:spLocks noGrp="1"/>
          </p:cNvSpPr>
          <p:nvPr>
            <p:ph type="title"/>
          </p:nvPr>
        </p:nvSpPr>
        <p:spPr>
          <a:xfrm>
            <a:off x="457200" y="404664"/>
            <a:ext cx="8229600" cy="648072"/>
          </a:xfrm>
          <a:solidFill>
            <a:schemeClr val="tx2"/>
          </a:solidFill>
        </p:spPr>
        <p:txBody>
          <a:bodyPr>
            <a:noAutofit/>
          </a:bodyPr>
          <a:lstStyle/>
          <a:p>
            <a:r>
              <a:rPr lang="es-ES" altLang="ca-ES" sz="2200" b="1" dirty="0" smtClean="0">
                <a:solidFill>
                  <a:schemeClr val="bg1"/>
                </a:solidFill>
              </a:rPr>
              <a:t>ANALISIS DE LOS TRAZADOS DEL SECTOR SUR DEL CORREDOR POR EL INTERIOR Y POR LA COSTA   (I)</a:t>
            </a:r>
            <a:endParaRPr lang="es-ES" sz="2200" dirty="0">
              <a:solidFill>
                <a:schemeClr val="bg1"/>
              </a:solidFill>
            </a:endParaRPr>
          </a:p>
        </p:txBody>
      </p:sp>
      <p:pic>
        <p:nvPicPr>
          <p:cNvPr id="57" name="7 Imagen" descr="logo Ferrmed imatge ok.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6369591"/>
            <a:ext cx="792088" cy="38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57 Imagen"/>
          <p:cNvPicPr/>
          <p:nvPr/>
        </p:nvPicPr>
        <p:blipFill>
          <a:blip r:embed="rId3"/>
          <a:stretch>
            <a:fillRect/>
          </a:stretch>
        </p:blipFill>
        <p:spPr>
          <a:xfrm>
            <a:off x="6545235" y="6476523"/>
            <a:ext cx="790198" cy="370389"/>
          </a:xfrm>
          <a:prstGeom prst="rect">
            <a:avLst/>
          </a:prstGeom>
          <a:noFill/>
          <a:ln>
            <a:noFill/>
            <a:prstDash/>
          </a:ln>
        </p:spPr>
      </p:pic>
      <p:pic>
        <p:nvPicPr>
          <p:cNvPr id="51" name="Picture 4" descr="4- APARTADO C - Análisis Trazad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262063"/>
            <a:ext cx="7345362"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03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a:xfrm>
            <a:off x="827088" y="476250"/>
            <a:ext cx="6635750" cy="365125"/>
          </a:xfrm>
        </p:spPr>
        <p:txBody>
          <a:bodyPr>
            <a:normAutofit fontScale="90000"/>
          </a:bodyPr>
          <a:lstStyle/>
          <a:p>
            <a:r>
              <a:rPr lang="es-ES" altLang="ca-ES" sz="1800" b="1" smtClean="0">
                <a:solidFill>
                  <a:schemeClr val="bg1"/>
                </a:solidFill>
              </a:rPr>
              <a:t>ANALISIS DE LOS TRAZADOS DEL SECTOR SUR DEL CORREDOR MEDITERRÁNEO PROPUESTOS POR FERRMED (II)</a:t>
            </a:r>
          </a:p>
        </p:txBody>
      </p:sp>
      <p:sp>
        <p:nvSpPr>
          <p:cNvPr id="70659" name="3 CuadroTexto"/>
          <p:cNvSpPr txBox="1">
            <a:spLocks noChangeArrowheads="1"/>
          </p:cNvSpPr>
          <p:nvPr/>
        </p:nvSpPr>
        <p:spPr bwMode="auto">
          <a:xfrm>
            <a:off x="8386763" y="6550025"/>
            <a:ext cx="757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C96367C5-69F3-4928-B48B-7BAB562CF251}" type="slidenum">
              <a:rPr lang="en-GB" altLang="ca-ES" sz="1400" b="1"/>
              <a:pPr algn="r" eaLnBrk="1" hangingPunct="1">
                <a:spcBef>
                  <a:spcPct val="0"/>
                </a:spcBef>
                <a:buFontTx/>
                <a:buNone/>
              </a:pPr>
              <a:t>9</a:t>
            </a:fld>
            <a:endParaRPr lang="en-GB" altLang="ca-ES" sz="1400" b="1" dirty="0"/>
          </a:p>
        </p:txBody>
      </p:sp>
      <p:graphicFrame>
        <p:nvGraphicFramePr>
          <p:cNvPr id="304132" name="Group 4"/>
          <p:cNvGraphicFramePr>
            <a:graphicFrameLocks noGrp="1"/>
          </p:cNvGraphicFramePr>
          <p:nvPr>
            <p:extLst>
              <p:ext uri="{D42A27DB-BD31-4B8C-83A1-F6EECF244321}">
                <p14:modId xmlns:p14="http://schemas.microsoft.com/office/powerpoint/2010/main" val="2393786935"/>
              </p:ext>
            </p:extLst>
          </p:nvPr>
        </p:nvGraphicFramePr>
        <p:xfrm>
          <a:off x="611188" y="1700213"/>
          <a:ext cx="7632700" cy="4683122"/>
        </p:xfrm>
        <a:graphic>
          <a:graphicData uri="http://schemas.openxmlformats.org/drawingml/2006/table">
            <a:tbl>
              <a:tblPr/>
              <a:tblGrid>
                <a:gridCol w="2544762"/>
                <a:gridCol w="2543175"/>
                <a:gridCol w="2544763"/>
              </a:tblGrid>
              <a:tr h="32706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ca-ES" altLang="ca-ES" sz="1200" b="0" i="0" u="none" strike="noStrike" cap="none" normalizeH="0" baseline="0" dirty="0" smtClean="0">
                        <a:ln>
                          <a:noFill/>
                        </a:ln>
                        <a:solidFill>
                          <a:schemeClr val="tx1"/>
                        </a:solidFill>
                        <a:effectLst/>
                        <a:latin typeface="Calibri" panose="020F0502020204030204" pitchFamily="34" charset="0"/>
                      </a:endParaRPr>
                    </a:p>
                  </a:txBody>
                  <a:tcPr marL="90000" marR="90000" marT="46805" marB="46805"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ALGECIRAS - MÁLAGA</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MÁLAGA - ALMERÍA</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5940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LONGITUD TOTAL TRONCO EN VÍA DOBLE (Km)</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126,6 km</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212,8 km</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40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LONGITUD TOTAL ENLACES EN VÍA ÚNICA (Km)</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33,7 km</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33,1 km</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4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RAMPA MÁXIMA (‰)</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12 ‰</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12 ‰</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4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 RAMPA 15‰</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0</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0</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6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 PENDIENTE 15 ‰</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0</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0</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6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LONGITUD (Km) / % TÚNELES</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36,5 km / 29%</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94,1 km / 44%</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3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LONGITUD (Km( / % VIADUCTOS</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22,6 km / 18%</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29,8 km / 14%</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30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Nº NUEVAS ESTACIONES / EMPLAZAMIENTO (*) REMODELACIÓN</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3</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ALGECIRAS, MARBELLA, MÁLAGA (*)</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1</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MOTRIL</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98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ACCESO PUERTO / EMPLAZAMIENTO</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SI</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ALGECIRAS, MARBELLA</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SI</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MÁLAGA, MOTRIL</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3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PRESUPUESTO FINAL (€)</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2.899.853.673€</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smtClean="0">
                          <a:ln>
                            <a:noFill/>
                          </a:ln>
                          <a:solidFill>
                            <a:schemeClr val="tx1"/>
                          </a:solidFill>
                          <a:effectLst/>
                          <a:latin typeface="Calibri" panose="020F0502020204030204" pitchFamily="34" charset="0"/>
                        </a:rPr>
                        <a:t>5.277.721.497€</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6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1" i="0" u="none" strike="noStrike" cap="none" normalizeH="0" baseline="0" dirty="0" smtClean="0">
                          <a:ln>
                            <a:noFill/>
                          </a:ln>
                          <a:solidFill>
                            <a:schemeClr val="tx1"/>
                          </a:solidFill>
                          <a:effectLst/>
                          <a:latin typeface="Calibri" panose="020F0502020204030204" pitchFamily="34" charset="0"/>
                        </a:rPr>
                        <a:t>INVERSIÓN / KM (€)</a:t>
                      </a: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22.911.247€</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s-ES" altLang="ca-ES" sz="1200" b="0" i="0" u="none" strike="noStrike" cap="none" normalizeH="0" baseline="0" dirty="0" smtClean="0">
                          <a:ln>
                            <a:noFill/>
                          </a:ln>
                          <a:solidFill>
                            <a:schemeClr val="tx1"/>
                          </a:solidFill>
                          <a:effectLst/>
                          <a:latin typeface="Calibri" panose="020F0502020204030204" pitchFamily="34" charset="0"/>
                        </a:rPr>
                        <a:t>24.803.188€</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714" name="Text Box 60"/>
          <p:cNvSpPr txBox="1">
            <a:spLocks noChangeArrowheads="1"/>
          </p:cNvSpPr>
          <p:nvPr/>
        </p:nvSpPr>
        <p:spPr bwMode="auto">
          <a:xfrm>
            <a:off x="863600" y="1221790"/>
            <a:ext cx="7416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ca-ES" sz="1600" b="1" dirty="0">
                <a:latin typeface="+mn-lt"/>
              </a:rPr>
              <a:t>CARACTERÍSTICAS PRINCIPALES DEL TRAMO ALGECIRAS – ALMERÍA POR LA COSTA</a:t>
            </a:r>
          </a:p>
        </p:txBody>
      </p:sp>
      <p:sp>
        <p:nvSpPr>
          <p:cNvPr id="6" name="1 Título"/>
          <p:cNvSpPr txBox="1">
            <a:spLocks/>
          </p:cNvSpPr>
          <p:nvPr/>
        </p:nvSpPr>
        <p:spPr>
          <a:xfrm>
            <a:off x="457200" y="404664"/>
            <a:ext cx="8229600" cy="648072"/>
          </a:xfrm>
          <a:prstGeom prst="rect">
            <a:avLst/>
          </a:prstGeo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ca-ES" sz="2200" b="1" dirty="0" smtClean="0">
                <a:solidFill>
                  <a:schemeClr val="bg1"/>
                </a:solidFill>
              </a:rPr>
              <a:t>ANALISIS DE LOS TRAZADOS DEL SECTOR SUR DEL CORREDOR POR EL INTERIOR Y POR LA COSTA  (II)</a:t>
            </a:r>
            <a:endParaRPr lang="es-ES" sz="2200" dirty="0">
              <a:solidFill>
                <a:schemeClr val="bg1"/>
              </a:solidFill>
            </a:endParaRPr>
          </a:p>
        </p:txBody>
      </p:sp>
    </p:spTree>
    <p:extLst>
      <p:ext uri="{BB962C8B-B14F-4D97-AF65-F5344CB8AC3E}">
        <p14:creationId xmlns:p14="http://schemas.microsoft.com/office/powerpoint/2010/main" val="2242103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687</Words>
  <Application>Microsoft Office PowerPoint</Application>
  <PresentationFormat>Presentació en pantalla (4:3)</PresentationFormat>
  <Paragraphs>111</Paragraphs>
  <Slides>11</Slides>
  <Notes>0</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11</vt:i4>
      </vt:variant>
    </vt:vector>
  </HeadingPairs>
  <TitlesOfParts>
    <vt:vector size="15" baseType="lpstr">
      <vt:lpstr>Arial</vt:lpstr>
      <vt:lpstr>Calibri</vt:lpstr>
      <vt:lpstr>Calibri-Bold</vt:lpstr>
      <vt:lpstr>Tema de Office</vt:lpstr>
      <vt:lpstr> REQUERIMIENTOS DE FERRMED SOBRE LAS INFRAESTRUCTURAS EN EL TRAMO SUR DEL CORREDOR MEDITERRÁNEO  José María Ojea Asesor de FERRMED   Almería, 14 de Marzo de 2018</vt:lpstr>
      <vt:lpstr>EL GRAN EJE DE FERRMED EN SU SECTOR SUR </vt:lpstr>
      <vt:lpstr>MAPA DE CONJUNTO DE LOS TRAZADOS</vt:lpstr>
      <vt:lpstr>REQUERIMIENTOS DE FERRMED</vt:lpstr>
      <vt:lpstr>ACTUACIONES ADICIONALES REQUERIDAS POR FERRMED</vt:lpstr>
      <vt:lpstr>MAPA DE ACTUACIONES  ADICIONALES REQUERIDAS POR FERRMED</vt:lpstr>
      <vt:lpstr>RENTABILIDAD SOCIO ECONOMICA DE LAS ACTUACIONES ADICIONALES REQUERIDAS POR FERRMED</vt:lpstr>
      <vt:lpstr>ANALISIS DE LOS TRAZADOS DEL SECTOR SUR DEL CORREDOR POR EL INTERIOR Y POR LA COSTA   (I)</vt:lpstr>
      <vt:lpstr>ANALISIS DE LOS TRAZADOS DEL SECTOR SUR DEL CORREDOR MEDITERRÁNEO PROPUESTOS POR FERRMED (II)</vt:lpstr>
      <vt:lpstr>ANALISIS DE LOS TRAZADOS DEL SECTOR SUR DEL CORREDOR POR EL INTERIOR Y POR LA COSTA   (III)</vt:lpstr>
      <vt:lpstr> MUCHAS GRACIAS POR SU ATENCIÓN    Almería, 14 de Marzo de 2018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REQUERIMIENTOS DE FERRMED SOBRE LAS INFRAESTRUCTURAS EN EL TRAMO SUR DEL CORREDOR MEDITERRÁNEO  José María Ojea Asesor de FERRMED   Almería, 14 de Marzo de 2018</dc:title>
  <dc:creator>JMaria</dc:creator>
  <cp:lastModifiedBy>JUDITH</cp:lastModifiedBy>
  <cp:revision>17</cp:revision>
  <dcterms:created xsi:type="dcterms:W3CDTF">2018-03-10T12:35:22Z</dcterms:created>
  <dcterms:modified xsi:type="dcterms:W3CDTF">2023-06-14T08:26:24Z</dcterms:modified>
</cp:coreProperties>
</file>