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  <p:sldMasterId id="2147483880" r:id="rId2"/>
  </p:sldMasterIdLst>
  <p:notesMasterIdLst>
    <p:notesMasterId r:id="rId14"/>
  </p:notesMasterIdLst>
  <p:handoutMasterIdLst>
    <p:handoutMasterId r:id="rId15"/>
  </p:handoutMasterIdLst>
  <p:sldIdLst>
    <p:sldId id="813" r:id="rId3"/>
    <p:sldId id="872" r:id="rId4"/>
    <p:sldId id="873" r:id="rId5"/>
    <p:sldId id="844" r:id="rId6"/>
    <p:sldId id="874" r:id="rId7"/>
    <p:sldId id="869" r:id="rId8"/>
    <p:sldId id="866" r:id="rId9"/>
    <p:sldId id="870" r:id="rId10"/>
    <p:sldId id="875" r:id="rId11"/>
    <p:sldId id="856" r:id="rId12"/>
    <p:sldId id="877" r:id="rId13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7074" autoAdjust="0"/>
  </p:normalViewPr>
  <p:slideViewPr>
    <p:cSldViewPr>
      <p:cViewPr varScale="1">
        <p:scale>
          <a:sx n="99" d="100"/>
          <a:sy n="99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1" cy="512304"/>
          </a:xfrm>
          <a:prstGeom prst="rect">
            <a:avLst/>
          </a:prstGeom>
        </p:spPr>
        <p:txBody>
          <a:bodyPr vert="horz" lIns="94794" tIns="47397" rIns="94794" bIns="47397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1" cy="512304"/>
          </a:xfrm>
          <a:prstGeom prst="rect">
            <a:avLst/>
          </a:prstGeom>
        </p:spPr>
        <p:txBody>
          <a:bodyPr vert="horz" lIns="94794" tIns="47397" rIns="94794" bIns="47397" rtlCol="0"/>
          <a:lstStyle>
            <a:lvl1pPr algn="r">
              <a:defRPr sz="1200"/>
            </a:lvl1pPr>
          </a:lstStyle>
          <a:p>
            <a:pPr>
              <a:defRPr/>
            </a:pPr>
            <a:fld id="{477A6249-D6D7-4BBA-9EDB-C5D081F60411}" type="datetimeFigureOut">
              <a:rPr lang="es-ES"/>
              <a:pPr>
                <a:defRPr/>
              </a:pPr>
              <a:t>14/06/2023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9201" cy="512303"/>
          </a:xfrm>
          <a:prstGeom prst="rect">
            <a:avLst/>
          </a:prstGeom>
        </p:spPr>
        <p:txBody>
          <a:bodyPr vert="horz" lIns="94794" tIns="47397" rIns="94794" bIns="4739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204" y="9720673"/>
            <a:ext cx="3079201" cy="512303"/>
          </a:xfrm>
          <a:prstGeom prst="rect">
            <a:avLst/>
          </a:prstGeom>
        </p:spPr>
        <p:txBody>
          <a:bodyPr vert="horz" lIns="94794" tIns="47397" rIns="94794" bIns="47397" rtlCol="0" anchor="b"/>
          <a:lstStyle>
            <a:lvl1pPr algn="r">
              <a:defRPr sz="1200"/>
            </a:lvl1pPr>
          </a:lstStyle>
          <a:p>
            <a:pPr>
              <a:defRPr/>
            </a:pPr>
            <a:fld id="{FB28E393-3990-4424-B243-2E82B46391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72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4" y="0"/>
            <a:ext cx="307920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5" y="4861155"/>
            <a:ext cx="5683914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7" rIns="94794" bIns="47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3"/>
            <a:ext cx="307920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4" y="9720673"/>
            <a:ext cx="307920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7" rIns="94794" bIns="473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74074F-8A69-48B9-92E2-ED03F6EACB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055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4074F-8A69-48B9-92E2-ED03F6EACB1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0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3076C-7EB1-4E20-82D8-6417F7C13B16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F0A99E-591E-4D2F-961E-BFD32F72E9F0}" type="datetime1">
              <a:rPr lang="es-ES"/>
              <a:pPr>
                <a:defRPr/>
              </a:pPr>
              <a:t>14/06/2023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BDDC3"/>
              </a:solidFill>
            </a:endParaRPr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743AD3-DB54-463E-86A3-BC7EE9C9EACC}" type="slidenum">
              <a:rPr lang="es-E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AA6B-4B1C-4CE0-A59D-BF977F7988D7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287D-C6F7-4738-8683-A774A456B2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C9A4-01B5-4D71-9740-0C44F5BB4F27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68C4-95B6-4566-8A71-B55DEB9706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688" y="285728"/>
            <a:ext cx="7162800" cy="5635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69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420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1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51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7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401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890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B535-29A2-4EAB-90A0-D4A3272CB787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DD5C-7E6D-40F2-B2E5-2329181817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2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8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58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17656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2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E41D-EE23-468E-A7AC-6AC4F79EDA9D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1223A7-C1CF-47CF-AB26-B7EEED06F2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AB6D-F306-48B8-A6F6-91C03C457101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296CE3-052F-4A3D-BCC0-2ACCC33647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1A5C-2752-44C6-82DB-0FB8A226A936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973CC0-77DA-4B5F-ACF4-EC0BA5F20D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29E6-A88A-4304-919E-137F5C7869BF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7E0D-8789-47BE-9253-2F9377533C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47F4-C2B1-490B-A533-83CE61308DAA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5D0713-ED95-4BED-BFB6-D5C0B5CB9782}" type="slidenum">
              <a:rPr lang="es-E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4D7C-2A7D-4907-80BE-311579B13EFE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4538-87F1-4AAA-A1B2-F4445ECC72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2F69-5320-43C3-B34B-EEE22CF7A59A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8EEBC52-607C-45DF-80E4-9675905EF8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819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46AB8FB-5471-4F4C-9928-157CA56FBFF8}" type="datetime1">
              <a:rPr lang="es-ES">
                <a:solidFill>
                  <a:srgbClr val="775F55"/>
                </a:solidFill>
              </a:rPr>
              <a:pPr>
                <a:defRPr/>
              </a:pPr>
              <a:t>14/06/2023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9E75745-1E03-4B7A-9714-0F29A47902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altLang="ca-ES" smtClean="0">
              <a:solidFill>
                <a:srgbClr val="23387D"/>
              </a:solidFill>
            </a:endParaRPr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altLang="ca-ES" smtClean="0">
              <a:solidFill>
                <a:srgbClr val="23387D"/>
              </a:solidFill>
            </a:endParaRPr>
          </a:p>
        </p:txBody>
      </p:sp>
      <p:sp>
        <p:nvSpPr>
          <p:cNvPr id="1028" name="AutoShape 18"/>
          <p:cNvSpPr>
            <a:spLocks noChangeArrowheads="1"/>
          </p:cNvSpPr>
          <p:nvPr/>
        </p:nvSpPr>
        <p:spPr bwMode="blackWhite">
          <a:xfrm>
            <a:off x="684213" y="233363"/>
            <a:ext cx="6696075" cy="74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altLang="ca-ES" smtClean="0">
              <a:solidFill>
                <a:srgbClr val="23387D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a-ES" smtClean="0"/>
              <a:t>Haga clic para modificar el estilo de texto del patrón</a:t>
            </a:r>
          </a:p>
          <a:p>
            <a:pPr lvl="1"/>
            <a:r>
              <a:rPr lang="en-US" altLang="ca-ES" smtClean="0"/>
              <a:t>Segundo nivel</a:t>
            </a:r>
          </a:p>
          <a:p>
            <a:pPr lvl="2"/>
            <a:r>
              <a:rPr lang="en-US" altLang="ca-ES" smtClean="0"/>
              <a:t>Tercer nivel</a:t>
            </a:r>
          </a:p>
          <a:p>
            <a:pPr lvl="3"/>
            <a:r>
              <a:rPr lang="en-US" altLang="ca-ES" smtClean="0"/>
              <a:t>Cuarto nivel</a:t>
            </a:r>
          </a:p>
          <a:p>
            <a:pPr lvl="4"/>
            <a:r>
              <a:rPr lang="en-US" altLang="ca-ES" smtClean="0"/>
              <a:t>Quinto nivel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a-ES" smtClean="0"/>
              <a:t>Haga clic para cambiar el estilo de título	</a:t>
            </a:r>
          </a:p>
        </p:txBody>
      </p:sp>
      <p:pic>
        <p:nvPicPr>
          <p:cNvPr id="1031" name="Picture 19" descr="logoferrmed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47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713" y="5876925"/>
            <a:ext cx="8683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468313" y="6410325"/>
            <a:ext cx="791051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23387D"/>
              </a:solidFill>
              <a:cs typeface="Arial" charset="0"/>
            </a:endParaRPr>
          </a:p>
        </p:txBody>
      </p:sp>
      <p:sp>
        <p:nvSpPr>
          <p:cNvPr id="1034" name="Rectangle 23"/>
          <p:cNvSpPr>
            <a:spLocks noChangeArrowheads="1"/>
          </p:cNvSpPr>
          <p:nvPr userDrawn="1"/>
        </p:nvSpPr>
        <p:spPr bwMode="auto">
          <a:xfrm>
            <a:off x="8674100" y="6543675"/>
            <a:ext cx="2667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3F0EF80-306D-434E-BE5E-E19009BE3C1F}" type="slidenum">
              <a:rPr lang="en-US" altLang="ca-ES" sz="1100" b="1" smtClean="0">
                <a:solidFill>
                  <a:srgbClr val="23387D"/>
                </a:solidFill>
                <a:latin typeface="Verdana" pitchFamily="34" charset="0"/>
              </a:rPr>
              <a:pPr eaLnBrk="1" hangingPunct="1">
                <a:defRPr/>
              </a:pPr>
              <a:t>‹#›</a:t>
            </a:fld>
            <a:endParaRPr lang="en-US" altLang="ca-ES" sz="1100" b="1" smtClean="0">
              <a:solidFill>
                <a:srgbClr val="23387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3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 Ferrmed imatge ok.jpg"/>
          <p:cNvPicPr preferRelativeResize="0">
            <a:picLocks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8679"/>
            <a:ext cx="26403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94842"/>
              </p:ext>
            </p:extLst>
          </p:nvPr>
        </p:nvGraphicFramePr>
        <p:xfrm>
          <a:off x="533400" y="980968"/>
          <a:ext cx="8153400" cy="17017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153400"/>
              </a:tblGrid>
              <a:tr h="170174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FERRMED CONFERENCE</a:t>
                      </a:r>
                    </a:p>
                    <a:p>
                      <a:pPr algn="ctr"/>
                      <a:r>
                        <a:rPr kumimoji="0" lang="es-ES" sz="18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ALMERIA</a:t>
                      </a:r>
                      <a:r>
                        <a:rPr kumimoji="0" lang="es-E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– 14/03/2018</a:t>
                      </a:r>
                    </a:p>
                    <a:p>
                      <a:pPr algn="ctr"/>
                      <a:endParaRPr kumimoji="0" lang="es-ES" sz="1800" b="0" kern="12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ES" sz="1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 SECTOR SUR DEL CORREDOR MEDITERRÁNEO </a:t>
                      </a:r>
                    </a:p>
                    <a:p>
                      <a:pPr algn="ctr"/>
                      <a:r>
                        <a:rPr kumimoji="0" lang="es-ES" sz="1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(VALENCIA – ALGECIRAS)</a:t>
                      </a:r>
                      <a:endParaRPr lang="es-ES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40" marR="411440" marT="54633" marB="54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564"/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13413" y="538380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Juan López Méndez</a:t>
            </a: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813413" y="5691581"/>
            <a:ext cx="554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PROEXPORT</a:t>
            </a:r>
            <a:endParaRPr lang="es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33400" y="3080176"/>
            <a:ext cx="8287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/>
              <a:t>E</a:t>
            </a:r>
            <a:r>
              <a:rPr lang="es-ES" sz="3200" b="1" i="1" dirty="0" smtClean="0"/>
              <a:t>xplotación </a:t>
            </a:r>
            <a:r>
              <a:rPr lang="es-ES" sz="3200" b="1" i="1" dirty="0"/>
              <a:t>del Corredor Mediterráneo </a:t>
            </a:r>
            <a:r>
              <a:rPr lang="es-ES" sz="3200" b="1" i="1" dirty="0" smtClean="0"/>
              <a:t>Ferroviario: la visión de</a:t>
            </a:r>
            <a:endParaRPr lang="es-ES" sz="32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645024"/>
            <a:ext cx="2825928" cy="809205"/>
          </a:xfrm>
          <a:prstGeom prst="rect">
            <a:avLst/>
          </a:prstGeom>
        </p:spPr>
      </p:pic>
      <p:pic>
        <p:nvPicPr>
          <p:cNvPr id="11" name="Picture 2" descr="Resultado de imagen de TREN MERCANCIAS 750 METRO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506" y="4564782"/>
            <a:ext cx="5130447" cy="2269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899592" y="332656"/>
            <a:ext cx="619268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CONDICIONES EN </a:t>
            </a:r>
            <a:r>
              <a:rPr lang="es-ES" altLang="es-ES" sz="2800" b="1" i="0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FyH</a:t>
            </a:r>
            <a:r>
              <a:rPr lang="es-ES" altLang="es-ES" sz="28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(</a:t>
            </a:r>
            <a:r>
              <a:rPr lang="es-ES" altLang="es-E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PERECEDEROS</a:t>
            </a:r>
            <a:r>
              <a:rPr lang="es-ES" altLang="es-ES" sz="28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"/>
          </p:nvPr>
        </p:nvSpPr>
        <p:spPr>
          <a:xfrm>
            <a:off x="755576" y="1268760"/>
            <a:ext cx="6635080" cy="516098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Menor tiempo</a:t>
            </a:r>
            <a:r>
              <a:rPr lang="es-ES" sz="2400" dirty="0"/>
              <a:t> de transporte a </a:t>
            </a:r>
            <a:r>
              <a:rPr lang="es-ES" sz="2400" dirty="0" smtClean="0"/>
              <a:t>destino</a:t>
            </a:r>
            <a:r>
              <a:rPr lang="es-ES" sz="2400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Auto</a:t>
            </a:r>
            <a:r>
              <a:rPr lang="es-ES" sz="2400" b="1" dirty="0" smtClean="0"/>
              <a:t>pistas ferroviarias</a:t>
            </a: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Menor o igual coste</a:t>
            </a:r>
            <a:r>
              <a:rPr lang="es-ES" sz="2400" dirty="0"/>
              <a:t> de transporte que </a:t>
            </a:r>
            <a:r>
              <a:rPr lang="es-ES" sz="2400" dirty="0" smtClean="0"/>
              <a:t>carretera.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Fiabilidad </a:t>
            </a:r>
            <a:r>
              <a:rPr lang="es-ES" sz="2400" dirty="0"/>
              <a:t>del servicio hasta </a:t>
            </a:r>
            <a:r>
              <a:rPr lang="es-ES" sz="2400" dirty="0" smtClean="0"/>
              <a:t>destino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Flexibilidad</a:t>
            </a:r>
            <a:r>
              <a:rPr lang="es-ES" sz="2400" dirty="0"/>
              <a:t> del servicio </a:t>
            </a:r>
            <a:endParaRPr lang="es-E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Nula o mínima manipulación</a:t>
            </a:r>
            <a:r>
              <a:rPr lang="es-ES" sz="2400" dirty="0"/>
              <a:t> de </a:t>
            </a:r>
            <a:r>
              <a:rPr lang="es-ES" sz="2400" dirty="0" smtClean="0"/>
              <a:t>carga (frío)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/>
              <a:t>Menor impacto </a:t>
            </a:r>
            <a:r>
              <a:rPr lang="es-ES" sz="2400" b="1" dirty="0" smtClean="0"/>
              <a:t>medioambiental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b="1" dirty="0" smtClean="0"/>
              <a:t>Apoyo de </a:t>
            </a:r>
            <a:r>
              <a:rPr lang="es-ES" sz="2400" b="1" dirty="0"/>
              <a:t>la distribución europea 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739623"/>
            <a:ext cx="1599950" cy="457129"/>
          </a:xfrm>
          <a:prstGeom prst="rect">
            <a:avLst/>
          </a:prstGeom>
        </p:spPr>
      </p:pic>
      <p:pic>
        <p:nvPicPr>
          <p:cNvPr id="5124" name="Picture 4" descr="Resultado de imagen de SUPERMERCADO LECHUGA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656" y="1556792"/>
            <a:ext cx="1717573" cy="961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COMPRANDO LECHUGA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656" y="4509120"/>
            <a:ext cx="1589034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de tren mercancias dibuj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221" y="2518632"/>
            <a:ext cx="1107259" cy="19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E:\UCAM-Medio Ambiente\FOTOS\FOTOS RECURSO\IMG_74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9144000" cy="58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10333" r="7205" b="8981"/>
          <a:stretch>
            <a:fillRect/>
          </a:stretch>
        </p:blipFill>
        <p:spPr bwMode="auto">
          <a:xfrm>
            <a:off x="5844927" y="3573016"/>
            <a:ext cx="3275856" cy="1462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0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0"/>
            <a:ext cx="6798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266" y="0"/>
            <a:ext cx="6787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63688" y="6525784"/>
            <a:ext cx="1440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000" b="1" dirty="0" smtClean="0">
                <a:solidFill>
                  <a:srgbClr val="23387D"/>
                </a:solidFill>
                <a:cs typeface="Arial" charset="0"/>
              </a:rPr>
              <a:t>( F. García Calvo )</a:t>
            </a:r>
            <a:endParaRPr lang="es-ES_tradnl" sz="1000" b="1" dirty="0">
              <a:solidFill>
                <a:srgbClr val="23387D"/>
              </a:solidFill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75656" y="332656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El Sureste Exportador Hortofrutícola</a:t>
            </a:r>
            <a:endParaRPr lang="es-ES_tradnl" sz="240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pic>
        <p:nvPicPr>
          <p:cNvPr id="8194" name="Picture 2" descr="https://contentmapas.didactalia.net/imagenes/Documentos/ImagenesSemanticas/8c998db1-82a0-4041-8066-147a306b6062/7854e3ef-e030-47ad-8c58-db1567ac1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18" y="1412776"/>
            <a:ext cx="9144000" cy="63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 rot="2415509">
            <a:off x="5445772" y="4773077"/>
            <a:ext cx="964444" cy="161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840" y="692697"/>
            <a:ext cx="1547664" cy="4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rtaleslr.carm.es/documents/3554407/3853957/Situaci%C3%B3n.jpg/4874ee56-247a-43a2-86ae-0d329887769a?t=148240639922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45813"/>
            <a:ext cx="8208912" cy="57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Rectángulo"/>
          <p:cNvSpPr/>
          <p:nvPr/>
        </p:nvSpPr>
        <p:spPr>
          <a:xfrm>
            <a:off x="2483768" y="332656"/>
            <a:ext cx="3608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Apoyamos ZAL Murcia</a:t>
            </a:r>
            <a:endParaRPr lang="es-ES_tradnl" sz="240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3" descr="http://www.geoscopio.net/empresas/almanzora/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488" y="4878402"/>
            <a:ext cx="840125" cy="49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AutoShape 27" descr="data:image/jpeg;base64,/9j/4AAQSkZJRgABAQAAAQABAAD/2wCEAAkGBwgHBgkIBwgKCgkLDSAbGBgYDSUgHxwiICIfICMdHyojMC0sKCQxJCgoLTcsJSk1MC8vJyc4ODQ4NywtLiwBCgoKDg0OGhAQGywlHyArLCwtLCwsLCwsLC8sLCw0NCwsLCwsLCwsLCwsLCwsLCwsLCwsLCwsLCwsLCw0LCwsL//AABEIACoAeAMBEQACEQEDEQH/xAAcAAABBQEBAQAAAAAAAAAAAAAGAAEEBQcDAgj/xAA1EAABAwMDAQYFAgUFAAAAAAABAgMEAAURBhIhMQcTFEFRcSIyYYGRscEVFqHR8CNCUnKy/8QAGgEBAAMBAQEAAAAAAAAAAAAAAAECAwQFBv/EACcRAAMAAgEDAwMFAAAAAAAAAAABAgMRIQQSMRNBUQUicTJCgaHB/9oADAMBAAIRAxEAPwDcKAegGoBEhIJJwBQbAPUPaXBt7649tYM11BwVbsJH38/tWNZUvB52b6hMPU8lAz2q3JLmXbfGW36BZB/eqesznX1OvdBvpbWVu1F/pN5YlgcoV19x61rORUd+Dqoy/kJK0OohuXaA2+8w5LaS6yjcobuQOOT9ORVO9GixW0nryNEu9vmPBmLLadcKd2Ary9alUmRWOp8om5qxQWajYFmpAs0A9AKgGoBUADdqt8ct9qagxllDss8keSR1/NZZa0tHB1+ZxGl7mO1yHgjFSUpJWrAH0oXxw7ekcU3hcOSl2C93LjRyFY+LPqM9K0laO7HjePwuTTNAy9YakcZfnTnEWlByVbQCvHl64rojb5Z6eB3XNHLWMCTJ7RFwYW4LuUVKFEeSMjcfwnH3rnqG8r+GfUYM+OeiTb+6d6X5I92fkWy43h22vOMsWvukAJ88YJ/PSotUttFsHoUoWTXKezxc7xeYYtTc66uxlSkKeXuWQAFZCU/CM8fSld6aRTHGBzVccPX8Ftpxdyul+MKVd5LjMWChSihZG5RyrPr0IrSE2+Tn6h4liXaltsqbVqO4u6ijuO3R/uEyXFOjdkIbQD1Hl0z9xWcO+7k6s+Pp1jpTrelr/Qg7O7u7Mvs2M/cHZ5QkqS4FnYQT02noa1wuttM4+vx4lE1HG/K+DRq6DywT7TNRStN6d8TA2iU86EJJGcZ5z+BVaZlltyuClTL1dbNN3K73m5sLbEPc3taAIUSMZqOUiG6mdsG5+q9YxtJ2+/fxJgNSCU47kZKtysH22j+lQ96M6u1KZWa6/mBmBBuN+ktSFPI+DDeAAece9Z3PyYZ8brXcC0d6QuVHZcSjL2MY+tZVpLZxPBN/pNr09peBbYjYLDb0ogbypOfxmvnOo6+8mVRi9nyfQdL0cYpW0B96hRX5EpF0bbb3PKDOGgFDn5jjHw+/J8q9XHmqXq/c9nqfpmLqcC9NaaXk6vXi9WDT9gt9okoalSpC0EbAR8239a9SW9LR8xM3hXZ77JX82XyDC1NGur8dd0tbaC26lsf7lAbf8+tW2+TR5KSew07P5T960tHn3RLTsiRnce7AyM8Zq68G2O25TYA6v1rcWdZqhW9xpduYkIQQplJwT8wB+xqu+TCs1q9LwW/aFq2VpnU1rbgKbQwtsF1PdjlOcdevTNKemTlzOaSOSLverxqq+wdPvxm22GgUqUyDjJGffgEUXJb1LpvTIvZ3ddU36S/JakxfCxlYUAwAVcHGMUnZGO7vlsMdHzb7InykXdK+5CeMoAwfTirLZqgZ7b5SEuWCK8rawZBWo/8AXA/Qmq35Rhnemj1r/VlquXZ9LTaJHfNhxDZOwgf8uM49KU9onJaccFLrNkMaU0RY8jc7tUfsEg/+qP2RW/2ose2RKnhp6yMEJW6vj74SKX8DOt6SM3MeRadSqYuIV4qI4Mgn0wf0rnyJ60cVU8b5+T6Ct9wbmR2ZrC0LaeGU4A8/X2r5S6y9N1G793xwfQ43OSE0AtznPz7jKdYUwhbDhDgU0n5QcbwSOmOoPT26e3NVmr7T3pnH0+FO/DXHP9FDcoMi76ustq8Q7GU4hTgIGFJCySDjyOAK9dT4R8fm+/NwWWvtMxdIaMkBuS9Kl3KYhK3Fnkgbl4/IqaSSK5pUxwX+ntY2a26EKIMkOv2+HlQCTgKPQc9Tn0qe7gvNrt4M0uUG6QLFb5lwjMIZnTQ6HO8JWokdCOgGKrrRhSa1v5CDWlvXqjXs6Kwr4oluGPcJ3fvRrbLZJ76f4OvZc45D01q28rz3jUZQyeuUoKv1NSuEycKalsKuw+KGdJLexy9IP9OKtK4NcC1JofFWNik1MbYpLLd1trs1PJGGN2P7VDIeioD2nRCVC/gErwylZ2+D4z60I4OkibYpTUZuRZZriYwwjMT5famxwe5tyss9xlyZZ5rrjB+EmJyPag4OE97TtxkmTMsMt58jlRicnHFVpbRFTNeUUVtZahPv+EZusFpSsgJYynr6H9q8vF0l3b9ZbXsdVViiEsfBKhxbWiQX5rF1knfu2+EwknrkgdfvXpRiiP0opfUXaSp+C6cuVldnNzl2aaZTQwlfhORWhjwe7jd7TdGAxcLROfbCsgKiZ59aB6ZDZc02ww6w1YJSWnh8Q8H1oODs/NsUiC1CfssxyMz8qTE4HtTY4Han2RqZ41uzTUyduNwic4xjH4oOB41xskaPIjsWWYhmRnekROFZ65oOCVY7ja4xRBt1tmRW1q84+Eg+poStBFUkioBUA9AKgGoBUAqAegGoBUAqAVAKgFQD0B//2Q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48" name="AutoShape 29" descr="data:image/jpeg;base64,/9j/4AAQSkZJRgABAQAAAQABAAD/2wCEAAkGBwgHBgkIBwgKCgkLDSAbGBgYDSUgHxwiICIfICMdHyojMC0sKCQxJCgoLTcsJSk1MC8vJyc4ODQ4NywtLiwBCgoKDg0OGhAQGywlHyArLCwtLCwsLCwsLC8sLCw0NCwsLCwsLCwsLCwsLCwsLCwsLCwsLCwsLCwsLCw0LCwsL//AABEIACoAeAMBEQACEQEDEQH/xAAcAAABBQEBAQAAAAAAAAAAAAAGAAEEBQcDAgj/xAA1EAABAwMDAQYFAgUFAAAAAAABAgMEAAURBhIhMQcTFEFRcSIyYYGRscEVFqHR8CNCUnKy/8QAGgEBAAMBAQEAAAAAAAAAAAAAAAECAwQFBv/EACcRAAMAAgEDAwMFAAAAAAAAAAABAgMRIQQSMRNBUQUicTJCgaHB/9oADAMBAAIRAxEAPwDcKAegGoBEhIJJwBQbAPUPaXBt7649tYM11BwVbsJH38/tWNZUvB52b6hMPU8lAz2q3JLmXbfGW36BZB/eqesznX1OvdBvpbWVu1F/pN5YlgcoV19x61rORUd+Dqoy/kJK0OohuXaA2+8w5LaS6yjcobuQOOT9ORVO9GixW0nryNEu9vmPBmLLadcKd2Ary9alUmRWOp8om5qxQWajYFmpAs0A9AKgGoBUADdqt8ct9qagxllDss8keSR1/NZZa0tHB1+ZxGl7mO1yHgjFSUpJWrAH0oXxw7ekcU3hcOSl2C93LjRyFY+LPqM9K0laO7HjePwuTTNAy9YakcZfnTnEWlByVbQCvHl64rojb5Z6eB3XNHLWMCTJ7RFwYW4LuUVKFEeSMjcfwnH3rnqG8r+GfUYM+OeiTb+6d6X5I92fkWy43h22vOMsWvukAJ88YJ/PSotUttFsHoUoWTXKezxc7xeYYtTc66uxlSkKeXuWQAFZCU/CM8fSld6aRTHGBzVccPX8Ftpxdyul+MKVd5LjMWChSihZG5RyrPr0IrSE2+Tn6h4liXaltsqbVqO4u6ijuO3R/uEyXFOjdkIbQD1Hl0z9xWcO+7k6s+Pp1jpTrelr/Qg7O7u7Mvs2M/cHZ5QkqS4FnYQT02noa1wuttM4+vx4lE1HG/K+DRq6DywT7TNRStN6d8TA2iU86EJJGcZ5z+BVaZlltyuClTL1dbNN3K73m5sLbEPc3taAIUSMZqOUiG6mdsG5+q9YxtJ2+/fxJgNSCU47kZKtysH22j+lQ96M6u1KZWa6/mBmBBuN+ktSFPI+DDeAAece9Z3PyYZ8brXcC0d6QuVHZcSjL2MY+tZVpLZxPBN/pNr09peBbYjYLDb0ogbypOfxmvnOo6+8mVRi9nyfQdL0cYpW0B96hRX5EpF0bbb3PKDOGgFDn5jjHw+/J8q9XHmqXq/c9nqfpmLqcC9NaaXk6vXi9WDT9gt9okoalSpC0EbAR8239a9SW9LR8xM3hXZ77JX82XyDC1NGur8dd0tbaC26lsf7lAbf8+tW2+TR5KSew07P5T960tHn3RLTsiRnce7AyM8Zq68G2O25TYA6v1rcWdZqhW9xpduYkIQQplJwT8wB+xqu+TCs1q9LwW/aFq2VpnU1rbgKbQwtsF1PdjlOcdevTNKemTlzOaSOSLverxqq+wdPvxm22GgUqUyDjJGffgEUXJb1LpvTIvZ3ddU36S/JakxfCxlYUAwAVcHGMUnZGO7vlsMdHzb7InykXdK+5CeMoAwfTirLZqgZ7b5SEuWCK8rawZBWo/8AXA/Qmq35Rhnemj1r/VlquXZ9LTaJHfNhxDZOwgf8uM49KU9onJaccFLrNkMaU0RY8jc7tUfsEg/+qP2RW/2ose2RKnhp6yMEJW6vj74SKX8DOt6SM3MeRadSqYuIV4qI4Mgn0wf0rnyJ60cVU8b5+T6Ct9wbmR2ZrC0LaeGU4A8/X2r5S6y9N1G793xwfQ43OSE0AtznPz7jKdYUwhbDhDgU0n5QcbwSOmOoPT26e3NVmr7T3pnH0+FO/DXHP9FDcoMi76ustq8Q7GU4hTgIGFJCySDjyOAK9dT4R8fm+/NwWWvtMxdIaMkBuS9Kl3KYhK3Fnkgbl4/IqaSSK5pUxwX+ntY2a26EKIMkOv2+HlQCTgKPQc9Tn0qe7gvNrt4M0uUG6QLFb5lwjMIZnTQ6HO8JWokdCOgGKrrRhSa1v5CDWlvXqjXs6Kwr4oluGPcJ3fvRrbLZJ76f4OvZc45D01q28rz3jUZQyeuUoKv1NSuEycKalsKuw+KGdJLexy9IP9OKtK4NcC1JofFWNik1MbYpLLd1trs1PJGGN2P7VDIeioD2nRCVC/gErwylZ2+D4z60I4OkibYpTUZuRZZriYwwjMT5famxwe5tyss9xlyZZ5rrjB+EmJyPag4OE97TtxkmTMsMt58jlRicnHFVpbRFTNeUUVtZahPv+EZusFpSsgJYynr6H9q8vF0l3b9ZbXsdVViiEsfBKhxbWiQX5rF1knfu2+EwknrkgdfvXpRiiP0opfUXaSp+C6cuVldnNzl2aaZTQwlfhORWhjwe7jd7TdGAxcLROfbCsgKiZ59aB6ZDZc02ww6w1YJSWnh8Q8H1oODs/NsUiC1CfssxyMz8qTE4HtTY4Han2RqZ41uzTUyduNwic4xjH4oOB41xskaPIjsWWYhmRnekROFZ65oOCVY7ja4xRBt1tmRW1q84+Eg+poStBFUkioBUA9AKgGoBUAqAegGoBUAqAVAKgFQD0B//2Q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49" name="AutoShape 31" descr="data:image/jpeg;base64,/9j/4AAQSkZJRgABAQAAAQABAAD/2wCEAAkGBwgHBgkIBwgKCgkLDSAbGBgYDSUgHxwiICIfICMdHyojMC0sKCQxJCgoLTcsJSk1MC8vJyc4ODQ4NywtLiwBCgoKDg0OGhAQGywlHyArLCwtLCwsLCwsLC8sLCw0NCwsLCwsLCwsLCwsLCwsLCwsLCwsLCwsLCwsLCw0LCwsL//AABEIACoAeAMBEQACEQEDEQH/xAAcAAABBQEBAQAAAAAAAAAAAAAGAAEEBQcDAgj/xAA1EAABAwMDAQYFAgUFAAAAAAABAgMEAAURBhIhMQcTFEFRcSIyYYGRscEVFqHR8CNCUnKy/8QAGgEBAAMBAQEAAAAAAAAAAAAAAAECAwQFBv/EACcRAAMAAgEDAwMFAAAAAAAAAAABAgMRIQQSMRNBUQUicTJCgaHB/9oADAMBAAIRAxEAPwDcKAegGoBEhIJJwBQbAPUPaXBt7649tYM11BwVbsJH38/tWNZUvB52b6hMPU8lAz2q3JLmXbfGW36BZB/eqesznX1OvdBvpbWVu1F/pN5YlgcoV19x61rORUd+Dqoy/kJK0OohuXaA2+8w5LaS6yjcobuQOOT9ORVO9GixW0nryNEu9vmPBmLLadcKd2Ary9alUmRWOp8om5qxQWajYFmpAs0A9AKgGoBUADdqt8ct9qagxllDss8keSR1/NZZa0tHB1+ZxGl7mO1yHgjFSUpJWrAH0oXxw7ekcU3hcOSl2C93LjRyFY+LPqM9K0laO7HjePwuTTNAy9YakcZfnTnEWlByVbQCvHl64rojb5Z6eB3XNHLWMCTJ7RFwYW4LuUVKFEeSMjcfwnH3rnqG8r+GfUYM+OeiTb+6d6X5I92fkWy43h22vOMsWvukAJ88YJ/PSotUttFsHoUoWTXKezxc7xeYYtTc66uxlSkKeXuWQAFZCU/CM8fSld6aRTHGBzVccPX8Ftpxdyul+MKVd5LjMWChSihZG5RyrPr0IrSE2+Tn6h4liXaltsqbVqO4u6ijuO3R/uEyXFOjdkIbQD1Hl0z9xWcO+7k6s+Pp1jpTrelr/Qg7O7u7Mvs2M/cHZ5QkqS4FnYQT02noa1wuttM4+vx4lE1HG/K+DRq6DywT7TNRStN6d8TA2iU86EJJGcZ5z+BVaZlltyuClTL1dbNN3K73m5sLbEPc3taAIUSMZqOUiG6mdsG5+q9YxtJ2+/fxJgNSCU47kZKtysH22j+lQ96M6u1KZWa6/mBmBBuN+ktSFPI+DDeAAece9Z3PyYZ8brXcC0d6QuVHZcSjL2MY+tZVpLZxPBN/pNr09peBbYjYLDb0ogbypOfxmvnOo6+8mVRi9nyfQdL0cYpW0B96hRX5EpF0bbb3PKDOGgFDn5jjHw+/J8q9XHmqXq/c9nqfpmLqcC9NaaXk6vXi9WDT9gt9okoalSpC0EbAR8239a9SW9LR8xM3hXZ77JX82XyDC1NGur8dd0tbaC26lsf7lAbf8+tW2+TR5KSew07P5T960tHn3RLTsiRnce7AyM8Zq68G2O25TYA6v1rcWdZqhW9xpduYkIQQplJwT8wB+xqu+TCs1q9LwW/aFq2VpnU1rbgKbQwtsF1PdjlOcdevTNKemTlzOaSOSLverxqq+wdPvxm22GgUqUyDjJGffgEUXJb1LpvTIvZ3ddU36S/JakxfCxlYUAwAVcHGMUnZGO7vlsMdHzb7InykXdK+5CeMoAwfTirLZqgZ7b5SEuWCK8rawZBWo/8AXA/Qmq35Rhnemj1r/VlquXZ9LTaJHfNhxDZOwgf8uM49KU9onJaccFLrNkMaU0RY8jc7tUfsEg/+qP2RW/2ose2RKnhp6yMEJW6vj74SKX8DOt6SM3MeRadSqYuIV4qI4Mgn0wf0rnyJ60cVU8b5+T6Ct9wbmR2ZrC0LaeGU4A8/X2r5S6y9N1G793xwfQ43OSE0AtznPz7jKdYUwhbDhDgU0n5QcbwSOmOoPT26e3NVmr7T3pnH0+FO/DXHP9FDcoMi76ustq8Q7GU4hTgIGFJCySDjyOAK9dT4R8fm+/NwWWvtMxdIaMkBuS9Kl3KYhK3Fnkgbl4/IqaSSK5pUxwX+ntY2a26EKIMkOv2+HlQCTgKPQc9Tn0qe7gvNrt4M0uUG6QLFb5lwjMIZnTQ6HO8JWokdCOgGKrrRhSa1v5CDWlvXqjXs6Kwr4oluGPcJ3fvRrbLZJ76f4OvZc45D01q28rz3jUZQyeuUoKv1NSuEycKalsKuw+KGdJLexy9IP9OKtK4NcC1JofFWNik1MbYpLLd1trs1PJGGN2P7VDIeioD2nRCVC/gErwylZ2+D4z60I4OkibYpTUZuRZZriYwwjMT5famxwe5tyss9xlyZZ5rrjB+EmJyPag4OE97TtxkmTMsMt58jlRicnHFVpbRFTNeUUVtZahPv+EZusFpSsgJYynr6H9q8vF0l3b9ZbXsdVViiEsfBKhxbWiQX5rF1knfu2+EwknrkgdfvXpRiiP0opfUXaSp+C6cuVldnNzl2aaZTQwlfhORWhjwe7jd7TdGAxcLROfbCsgKiZ59aB6ZDZc02ww6w1YJSWnh8Q8H1oODs/NsUiC1CfssxyMz8qTE4HtTY4Han2RqZ41uzTUyduNwic4xjH4oOB41xskaPIjsWWYhmRnekROFZ65oOCVY7ja4xRBt1tmRW1q84+Eg+poStBFUkioBUA9AKgGoBUAqAegGoBUAqAVAKgFQD0B//2Q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0" name="AutoShape 35" descr="data:image/jpeg;base64,/9j/4AAQSkZJRgABAQAAAQABAAD/2wCEAAkGBxQSEhUUExQWFRMVFR0aGBgWFh0fHRogGhsWGhwaHhkYHCgsHR0lHxwcITEhJik3Li4uFx8zODMsNygtLisBCgoKDg0OGxAQGy0kICYsLCwsNSwuLywuLCwsLC8sLiwsLC8vNywsLDQtLCwsLC8sLCwsLCwsLCwsLCwsLCwsLP/AABEIAD0BbwMBEQACEQEDEQH/xAAbAAABBQEBAAAAAAAAAAAAAAAAAwQFBgcCAf/EAEAQAAEDAgQDBQcBBQUJAAAAAAECAxEABAUSITEGQVETYXGBkQcUIjKhsdHBI0JScvAWM4Lh8RckU1Rig5Oy0v/EABoBAAIDAQEAAAAAAAAAAAAAAAACAQMEBQb/xAA8EQABBAAEAwUGBAMIAwAAAAABAAIDEQQSITFBUWEFE3GBoSIykbHB0RQV4fAjUvEzQlNigpKi0nKywv/aAAwDAQACEQMRAD8A3GhCKEIoQihCKEIoQihCKEIoQihCKEIoQihCKEIoQihCKEIoQihCKEIoQihCKEIoQihCKEIoQihCKEIoQihCKEIoQihCKEIoQihCKEIoQihCKEIoQihCKEIoQihCKEIJqCQBZQqrifH1ow72alEkGCUgkDxgVxz2q9xuGMubzJq/AcfOlDnxsOVztU9teLbVx0MocBcOwHeJ3pmdrtcRcbgCas1udOd79E3sk0HC1O111Cr2IcZ2jLim3HMq07iD+K5J7WGYhkbnAEixXDxKHFjTTnAFJ2/HNmtSUJdlSjAEHU+lKe18ozPieBxPs6eqA6NxoOFqyiuuDYsIVexDjO0ZcU245lWncQfxXKPawshkbnAEixXDxKHFjTTnAFN/9oFj/wAYeh/FR+au/wAF/wDx/wCyjPF/OFP4bfofbDjZlCtjW3CYpuJYXNBFGiDuCmISeL4q3bI7R1WVMxP+lLi8Y3D5bBJOwHTxRpVk0FF2PGlo84lttyVq2EH8Vk/NgCM8bmjma4+BUNLHGmuBKsVddCKEIoQihCKEJlimKNW6Ct1YSkdayYrGx4egbLjsBuf06lTWlnQKu2ftEs3FlOYp3gqBAMdNKwfmkrdZITXQgnzGleqRskTjQcpvBMfYuwosrzBOh0P61rwuPE7ywtLTV61t5EphlItptSlb0JG7ukNJK1qCUjckwB5mqMRiGQMzv9NSfAKQLTbDsZYfJDTqHCN8qgY9DVGH7QimfkbYPUEX4WihVgg+BtP63KEUIRQhFCEUIRQhFCEzxXE27dsuOnKgbmsmLxbcO0Egkk0AP1Uiqsmgo7C+LLW4UUNOZlASdDsPGsY7XYD/ABWOYNdTVaC+BKG5X+44FNXOPbJJILsEEgiDoRoeVQO1iRYhf/x/7JS+MGi8J3ecWWrSELW6AHBKZ3I6xvQO2YnD2GOceIAGnibr1TODW6uICksOxBt9AW0oLSeYNbsNi48QDl3G4OhHkiuK7vLtDSStxQSkbkmAPM0+IxMcDcz/AA0FknoEAJrYY5bvqytOoWqJhKgfsazQ9pQyvEYDgTtbSL+KKB2IPgbUjXQUJrf4i0yJdWlA6qIH3rHiMdDAcrzryAs/AKa0vgvbHEG3k5mlpWOqSD9qnDY2HEWGHUbgij8CgjS03vMct2lBLjyEqOwUoD7mqZO1MO1xaCTW+UEgeJCkityB4mk4dv20tlxS0hsCSonQeJ5VacfB3Xeh1i601N8q3vogtI3Ud/ayz/5ln/yI/wDqs/5tD/K//Y77Jbb/ADD4hS1u+lxIUghSTsRzrdBOydgezb4KSKSlXKEUITLGnFJYcKfmCDHpXN7WJGEfXGgfAnVOzdYNwwi1W4r3xSgkp+Egn5idyRXMxXfNaO5+QPhof68lzMOInH+KrRwXw2pN4h1pxt1hJMKSsEx3gDQ9ayjEnEOZDkIfbSQRQ0NnU8Frgw+R+cEFuvFa9Xr1asU9pFgn38JbKi47GaYgEkJSAAPWa8zGe6MoJ9lrj/2PzpZcWy5G1uf6BN8BwpCMTDKyoBDhyERy1TMjUR06VRLKZsK12wdQd0s0T5KYogzE5Tw2W5AV6xooALSse4hwFT9/cKWlxLSUFQWEwCUjQZiCDrvXjjixCzK2i7ORXEAuOtbquTDmSUk3VKs4Pg5uGX1pCy40EFKUic2YqnSCSdNI+ta8TihDKxrqp12TwqvJY4Ye8Y4jcUtn4DaUmyaSpJSoJ1CgQR4g1v7GILJHDYvNddBsuiAQxoPIJXjHCk3NstCyoADN8MTprzBqe14yIxO06s58b0RlDwWHisx9lWFpeuCtRUFNAKERBzZgZkfY1jmjM0rIAaBsnn7NHRY8E0WXnh9VtJNeic4NFnZa1X73jSzaX2a3k5hv3eJG3nXKPazDrGxzhzA+V6nyQ5zGmnOAKllYm0Gu1zp7OJzSIjfetH5lh+670HS6rjfKt76JspUF/b+xgnthoY2M+kajvrN+an/Bf6fO68t0meL+cKysuBSQobETXSgmbNG2RuxFpiKNLG+Orpy9xAW6D8KSEgcpOpUfAf1rXmxOCH4t2t7f+INADx+qzYgGSURD9nin+M+zMNMZmnFLdA+VWWFdw0EeZqyd82Fa185aAeAux669aCk4JpByEk+SkPZ2yuxZuF3SS2JzakHQASfhJqmHtKBuJztOb2aAG5JOwulbh4XxxnOK1v06KxNcdWagpSXJCBKjlVoCQOnWuk7tgtIBidrt7uvqmDoyCQ4aeKZYxxFa3lo+lL0ICQFqyk5c0gaRrtWHH9oGVrWCMh1ggGta31BNeakZHNd7Wla9FDcAC1te3cRc9qkIBX+zIygZjPfz9Koixz48Q187MuhDQNcxNeQ80sEcbWuyOvn0Vla48slBRDohIk6Hw5iut+bEGjC7pt9/0Uh0Z1DgpB7iS2QyH1OpDatjO/h+Kf8AN4cooEu2y1qK58vE6KSABmJFc1Hr48sgkK7UQokaA7iJBAGm4360n5sboRPvjt96Pklzx1eYKRZ4it1Mdv2gDX8StNvGrG9rQ5bcCHXWXc3vpSehWa9OaQwvi60uF5G3UlXQ6T4TvUM7VZYErXMB4mq8yCa80rS12jXApbGuJLe1IDzgSTsOfoKsxHaLI3mNjS8jeq08SdL6IOVotxpcYXxRbXDhbZcC1ATpt67UsXabXytjLHNvYmt6vnfopBa68rgV3xVhabm3W2sqCdyUxOniD9qTthjhB3zd2HNrseH1UhofbDxWD4LiBt30OjZKviHVJ0I9KxYmATxGM8dvHguXDIYnhw/YUjjuGNi9Q2hSi2+pCs0iYdVrGnfpI9azYXEPOFL3AW0Ef7QrZ4miYNB0JHqVKYhbss4gEXYJYSyAjOJ0CdNhrrO3Os8ffOwh7rR+azXXX7eS0PEbcRUnu1pasPsfSqHyJ7Er+Cfr9MtdbCX+MFb5Pa+On1Rhv7N3K9FdOKMN94tnGs2XMneJjyrV2tG4w943+4c3jQVwaHAtPHRZn7KEZb11PRJHoSKwNObEQHqf/UrLhBReP3uthr0a0rFeNCq6xPsVKhIUEjomRJMdfwK8qJskcuIOpt3oaAWedpknbHemn6qS4Ewt5h90tutONZVA9m4FGRsSkbGO+seJxZeAY2ua8AnUV7OU3R48x1V2FhLHHUFvQ8VUW7VLy7hdw8lpxMkBe61a/CJPdEDWtxkMTY2wszNNDTgOaxZA9zzI6j149FZeG3nDhF4FTkSFBE9MokDuBn61TNQnpvEsJ8cx9aWmEk4Z19a+Cr2F4VbONpU7dhpaiRkyTEGASZ0nfWrJ8TiGPIjizAcbpZ4oonNt76K3LAGA3btpSoLCUgBQ512OyQPwoN3ZJ8LO3lsug8UaUhXSSooQm9+8ENqUoSkJJIrH2g9jMO8vFiqrneiZm6xlGD2l86r3V1TSz8WRxPwmd8pn6d9eaE+JwwAlaCNgc3zJ08zQWbuYZ3Exmj4fJMsFDtliCGwr4u0CFZTooH8TNXzSCXDd83QjUdCP34FVRNdDPk8itsYxlla1NhxJWkSpIIkeI5V1Y+2MM4amtLsiga3AOxW/IboLFcbdeusRcLAKnEqOXKQIyaEyogCDNcmN8bMNnn0DtT/qNrDLnknPd7jbyTW5NzbXTbtyFBwKCpUQSUgwdUk8pFM0QTwOjh21HEUfNI4yxytfJv8ATyW5XGMstIQpxxKc0ASQJJ8a6cfa0IhY5xJJFkAWRW5NbarouZR108UnxCpJtXSI1bVB66Gq+1JIXYXvGke0W0eeoUtB1HQrO/Y1HaXE7ZUb/wDcqgFgxceeqp+/+lYsFeV1dPqtLs8VZcWpttxKlI+ZIIkeIG1dHDdo4eVwjZY5WCAfDmtZG+vj0XuMn9g5/IftS9ruAwj7P7tTHusv9jSgHXiTAyI3/wAVYDKyLFRukcAPa1JrkseBBLXV0+qlsb42cLl0whIAbaUQudZAHKO/ryrJNiZ8SwFzvYe6qr+7fPfWtVoMoa5zQNQN+qpmAcPt3FrcPrdKVtTlEjWEhUqkSZn6GnxGJdFK1gqtN9zZqm+G5WSDDtkjc4nUfa9Utg5eew64aRmUG1oUAOhkqSPSY76pxGSLFsedAQb5WNAT8aTw534dzRwr4cQoywurcpS1cMlMK/vWjC/BQUDIrRLHOHGSF19Dt5UqWPirLI3zG/mt+w1SS0gpMpyiDXY7MLThGZeVefFdJ/vLHcTd9zxcuL0TnBJjkRlnyI+lcBkTvwpib7zDXm036rK9wjxWY7H6hWb2l3odt0LZfSkA5pDhBIg6DL8xMjSrJ8VFicW0gE+zRBHum+Nq7EAiLQ1re+/wVO4PtHbp1aVOLLQQQsFwzCgRoDImq8e5kLAWNGbcaDhzWbCNdI4gk1WuvNIcKWyXE3aVEhPu5OhH7pkbjuqe0JHMMTm75vmKUYRgcHg8lI8C2aXre9QokAoQdN9O0PMd1V9oEtmjeDqA468fdFeqswTQ+N7Txr6pb2Z2oeRdoUSAtsAxvqFjSedN2iwF7XXWUOcOpFEBGAGZrhzofG1C8PYD7086ylWUgHKT3KjWtM072iMtFlxqttxzKphgD3ObdV9074ysVMLt7Qq+Ftsa8pWogq8o+9VYVrmule9tOuiN9gCB6p8S2skd6V8yk+NeHW7Mtdm4V50kkEiREa6Aaa0+ExDpiQSDoD7PXgeoS4qBsVZfVKcWpLTVowkns+yz68yo84HL9azdnnvJJZTvdeQ+/wBFZixlayMbVa44rwRNgthTLpUpQzTIkFOXUQNjNXYWc4lrmvoiht1v2T1HFJiYRAWlp/YS3GocFy3cLRmQptsjMCUmBqgx38u+quz3B0To81Os+PQ/BPjA4SB5Fih4eCnvZtc2q7pSkIW06pPySC3H/TpI8DV8LZY8TEJXW29DxsggA6/LirMO6N2YsFGtuHktLxE/s1eFdbthwGCks8Foi94LDOFMMFym5bj4uyCkfzBWnrtXGx05gdG/hevhWqwYWLvA9vTRR2HuqVc24XModbTruAHBp5VfO1ogkLeLXH0VDHEyMvgQPVbzf4IxcpT2zaVwBuAfvXQ/Lop2MfZa6hq00Tpx4LqOIOjgCOqe2dmhpIQ2kJSOQrbhsLFh25YxvvxJ8SoJte3h/Zq/lP2qntNwGDlv+U/JNH7wWT+y4/7+9/i/9jXHa4Nmw5J4/wDwVlw3vyfvitQucXZbcS2txKXFbJJEnwHOutN2nh4pCxxOm5AJAvmeC05VjfEtt2uKqbz5AtYTm6Sn+h51xGSZMM54F0XH/kVkmbmxIbdXXyXvCBNvfrShWYISsSP3suoqvGSOdhmyjR1gjpeinCtyTlu4opvhOFKxH3h9x0IUgZtQNZBgdwERTyzNwYbEwaePUDTmdbpJFEcTme46/v0U5wdfdth9yw84ENpAAWYGULBEEmBoZ361TjHdxLTBeanVvbmn6j5K/Cu7yFweaA0vkCoXHOGW2bcPtXAeTny6RHqkmrMNjnyS93IzKddNbFcwRx4KmbCsZHnY6wtP9mzhVYNTyEemldfsrQzN/wA/zAWlmsbfBWiuupRQhNMVZK2VpTupJA8xWHtKJ8uGc1gs/qmYdVktr7NbrsycyUupPw5VGCI6wCDPSd65BfO42IXFvGwAfIE6rI3BkN1cAeFfvRS/CXs+dQ8HrlQlOqQCTr1JIE+lBw0+LaYw0sbxJoHwAVkMHduzvNnp90m1wJcofuXAofGleQgkElcnUxpHdNZ5IcQY2xGEnKRe1UP5ddb5JmwZXudm3uvPmmGC8B3rT7biskBYKoWqSOe6RPmafEd5NE6NsL7IoW0AfPRVw4Z7JA4uHxP2Tvi7gq7uLpbiMpQflzKV56BJpohLBma6J5OYmwAQbNjW1OIgfK/M0iup/RGJcCXTttboJT2jRUFAqJEKKdZidI6elVwxzxSPlELqdVUBYrmL0Bv0TSYcvY1uYWPhqrJxPw8+5YtsMmXEwCSojaJkgHeKtfg5YWQucwurOSBrRdRHw5q2UF7C1p106bKtcKcE3lvcJWvKEa5glSumkgpAMVViopcWzumxOBJ3cAAOetqnDQPifmcRXQ/opXgzg161u3HXFDJrEHUyZ1761YeGeWWMOjLchsk1WgqhzTRQ925zru9v1Vg45wx24ti2xoskayRzHMa1r7Vie50bw0uDSbA1Oo00TkFzC0Gis1a9n2IJ+UoTP8Lix9kVhdIXe9C8/wCkfdZBhJRs4fE/ZTPCnA9y2+pVwEFtbakqhRJObrmSKrkhlxOWNkbm6g2QABXn6K6CF0bi55B0539EwvPZrdJWUtLBaUeaiDHKQBB84q49+01JCS7m2iPjenmqzhDfsO06/vVWNXB71vZdlarh9SgpS5jpzAOkaVnnwM5c2aZma7BaNaHDx1snhstLWZIyyM0eeygbvgO/fWgOrbIA1XlAVrEzCRm8SaaFkkekcDwTwO3qaHgqH4d7yM7hXr8tVqmHWoabQ2NkpA9K72Bw5w8AjO+pPiTZ9VpcbOirvG3B6b5IUk5XUjRXXuPdWPF4OQSGaAXfvN2vqDwPoVXJG2RtO0I2Ko1h7MbguftChKAdSk6keYAH1rG5+JcCI4XX/moD43qs7MFTvacK6bqxcDcJP2rr5cCQhaYTBJjUxMgd1Vfh5cWQ0sc32XAlwoWRw111WmCMwlxJGu1KBPs1ue1cAWA3rBBMq6JI2jzPhTE4kAN7klw32rxBvXoN1R+E9onNp6rnDuBL5tLo+EZ28oyrVvI3+HpPrSSl8hae5fob1aPupjw0jQ4ZhqOZ+yWwLge9ZLs5RnZWkZVq+YiEn5Rt13pMSJJg2oX6OB1aNhvx9FMGHfGTZGoI0J3+COG+B7xi5bcXkygnNlUqTII5pE6kHWmxIlnjMbYn2aqxQGo43oiDDvjkDnEVxo/orRx/webwJcaIDqARrsR0NdDF4eWOUzRNzB3vAb2OI56bhPLEJWgXRGypb3s5vSlJJSpeoIKlQAIgA5T38hWQSStP9i8DoBfmL0VDsG8j3gT4n7KwPcBOPWTSHCBcNTBmQQeWsabelVw4XEtc+djDRPumgSK3HAG733Wh8IfG1jjqOO6jMG9m9wp1JuVDs0kaBRJIHL4gIHhVzW4iX2Ioy29y6hXWuJ5eqpZhaNyOvw1/opjH+Hr9dwosOBLGUAJVqDA5oKSNf6FYm4AxExuhc4gmiOXDW/RaZBK51tcAK9fCl5wLwU9bvl98pCtYCNtTJ5D0it8MEuIkZbC1jSD7W5I2FXe+5Kqhh7slziLPJWbjXD3bi1U2zo4SIMkRr1Gta+1Y3OEbg0uAdZA1OxGytIJaWg0Ss/4e4FvWbhtxWQICviyrVqNdPlE+dcvECSeMxiF9na2get6LPBh3xyBxcK6E/ZPsa4EeN8l5kJ7LtELVJMyFAqgAHp151MkM0Ub8P3bnaENIFiiNLN8NinfBmlEjSKsE+RWnNiAB3V6WFpbG1p3AHyVp3XVWKFDcXWLj9q421/eKGhkiPMVy+1YnvY0tbmpwJA5eHFTRLSAaJCzvh7ga9ZuW3FZcoVKsq1SRr1SJ865U/eTRmNsL7O1tAHxvRZ4MO+OQOLhXGifsprijgt+4v0PoUMkomdxkM6VZNBiGOkjawuzEkHStRWvKvkrJIc8jX3VV46ckjxtwC4+72zBTJSApKpgkaTpPLu5VLcLNghkawuZwy7jmK467FRiIBMcwNHqluBuA1261OvkZikpATsJ33/FT+DlxukjSxmu+5NUNOFb6qYIRD7RNnooTFPZtcpcV7upPZKOxJEA8tAZHjUEYiP2ZYi4jYtog9d9FU/Ca/wANwAPPT+qs2F8CBuxdYUr9o7qVd+kR3CB/RqT2dPIO/cKeKytvgNwTtZ+A0V7I2sjMd77lVAeze9nIVI7Of4lR45YifOjNLekDs3gK/wB10s34R+2YV5/Jarw9hQtWEMgzlG9dXs/DOgjOf3nHMenTyAWvQANGw0UlW5QihCQvFkIJG8VlxjnNi9k0dEzd1VW8feykQCo7QDH3rIYpAdJHV4/ulSJjW2qd4TjjhXkcA128fOgmWEZmuLhyOvqnZJmNOC4TjDxW4mNgrLvy6+NVlsuUO7w67+fLkgSakUkLPGbhS0pMQTrAP5p5I3NaXB7vilZK4uogJXFMXfQ4QmMvKQfzSxB8jcznuvoaUySFrqACLjGHkttnTMqZ3jSNN6GNkc4tzmh1116qXSENBpSOJ3zgZStHzGNI6x0pjJJJkaXEe9daXWyZxptgKOwvFn1uAKjLzgH80sofG3M17r6lJHIXOogJ1g+KuOOqSofDy7tY1p2mSNzXZibNG+vLkma/MSKT/Hbhbbct/N4eHSr8WXZ2NDiAbutOSm6aSFXE45cnaD4JP5qkxEbvd8VT3r+Q+CeYXi7ylkOEBIBJ0PLxNJIJI6cxxOvE2CrI5C404BIP4+8VEoACe+f0OlP3ch1dIb6Gh8EhmPAaKQVijjjOZsfGDBET9qqfJLmDHuoa6jS+StDrbmaNUxcxi4QRmCQOk6/fTzFM1jne7I76fqqzI4bgK02zuZIV1FdHDyF8YLt/srD0UfjWK9iISJUdqzzSvc7JGarc/QKHODRZUGxxC8FfEAU9249TVJilA9mQ311VYm11Cf4Nibjil5iIG2h795NVPfJBTg4nxN8FbG7OSCmRx97MrT4dY3kd9P3UtX3htV99rtouWMZuFBW2iZEA7yO+h8bgR7bvihsrjegXdli7680xogkQDuBpzpZWPbVPduOKlkjjeg2XuHYu+txKVRBOsA9D31MrHsYXB7r8UMkLnUQFJ4/ipahKPmNaJnvkeWNNAb1uTyUudkHVQy8dfgbA85B16aTVIhdf9o74pDM6tgn6sZWhlJVq4rYfr4UjDMXOjDjXPc+CsLwGgkaptZY+6FDtAMp6A6etWBsrPaY8nodb+yQS604J1f3twHDkSCiNCdB6zFUNeXjM55BvYH6KxxcDQGi9wPF3FryORPUf6mtDDJE4HMSCQNeqVj82hCksbfWhsqR8w7vDpV2LLra0EgHek10CQoGwxh9biUmIJ1gH81lkY9jS4Pdfiq2SOc6iAl7zGHO3CEEZcwB366xrUVK9hkLiDuKNBMZKeGgKyoOgrqRElgJ5JjuuqsUJli7ykNFSPmG1Y8YXU0A1Z1pTsCVXrDGH1uJSYgnWAfzWSRj2NLg91+KrZI5zqICeYjiziXkpSPh0nzPKozSygyZiK2A205807n5XBtLnGsaWhWVAEgak07XSz+0XFo5D52okfkNALvBMaWslLgExIj/Op7ySDWy4dd/ihj8+h3TK7x94qPZgZR4/ptRkkdq95B6GglMuvshSVrjJUypZHxJ3H2qO+mZ/Cuydj0+6sDgW5lEDHriZgZZ7/vNT3T/8R1+P0VXfHkFasPuu0QFdRWvDSue0h+40/VW6bhOa0qEUIXDyJBBqmdocyipCg0NIbJyJk9T+lZjE949opAWtOiTatSt0KjWZNM6MNjyqBZdanEWqQSYEncxTjCMy0Vbeqg3bVSXCUaEn70jWBzAHKo2HWFy5aqWoBep28vKpDGsacqg246qeVapUBmAMd1SzCsyjgeiuJRcoGQjuNTLGzIGgbFFqMwS3ylXfH60rowXtvqq49AVKNWyUkkAAnerWQMabHl0T2vblMpNRiWBzPNAUTgltlJ06frVb4w57bCSPS12/hWq1D94HSk7tzWgEbJi2ySm1qkIQtOX5vxFM+HM4FI00CEW9spLao0kiofGHPFqW2Gmki3h6d1HyG/1p3B2zQlDRuVY2EwkAVbhxUYVp3UI/ado98W0/as7Wlsd8UhGZ+qdYnajKAlI9Pt0o7kNeNeCZ2rUysGS2TpoRrp0omiDwljtpXllb5c8jdMetTLHmrxUM0tKYcxkSvTp+tLNFmc1THoCusKYyBZjkPpNRPHmoKYtLSNojIoqA1P5qx8WYAckrTRJXV+yVlKyOX2JqGMIsHdD9aKMRSHMsJiBRFDkQ85kX1rmCDGgTHpURMykhS/UAov0dqUwmI0qYosl2oec1Iv7YqUEk6AAd3jURRgAkBS+yaTjC7RCF6ST15eVSWkuaXbWpYANlLPCQavxDQ6MgphuoCyZyZzziBVEsWegq2HLZSLNkQtJP8QP1p3NtpCUDUKxl0JAmnZIGtA6K4rtCwdqsa8O2ULx0aUmIaHRkKW7qGwm2yuKP9b1S5gJbfNIzQlSzlskkKIEjnVrsOxxJT2oS4t4ezRMEH6VQyP8AhZUjvftFpay4VREg/WiRlMAQz3rXls0WsycszpUviElFQ05bCWsbPK2okSDyPOKSVmZwpMwU02k7mFIyBASJnSmZAWuzE2oc6xQCk8KaytgVdC2nOKYe6E9rQhFCF4oaUrhYQm6LZNQQoASiExtpUZBupStWISLjQJmkDQgrwMiZqC0VSOKXqxCSya1VkFIXCGQAYpi0FQEs2IFS0UpXqhQ4WEJJloDaoI1tAS1ORaEmWEnlSZELrIIiKMgQuPd09KnKiglAKkChSEipkTNKGiqRxSitqgtvdC5Sid9aO7FotAt09KnIhHYJA2qCxCENDpvRltCBbp6VOVGi6LQiI0oyBC593T0oyoXQaERGlGQIXiWUjYUZAd0L1bQO4oyDgheJZA1AoyIXZqXaikJt7sKKUUu1MiR3VAaKUndCmQTrUBtDRG5XTKI2qa1tASiqlwsUhJNNAGagtGiAlqdCQUyJmkDRVI4rpKPD0pSwIBXAYGulNlUL1LQAIqC0XakbLxLCelSWqKS6RUtFBSvaZC//2Q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1" name="AutoShape 37" descr="data:image/jpeg;base64,/9j/4AAQSkZJRgABAQAAAQABAAD/2wCEAAkGBxQSEhUUExQWFRMVFR0aGBgWFh0fHRogGhsWGhwaHhkYHCgsHR0lHxwcITEhJik3Li4uFx8zODMsNygtLisBCgoKDg0OGxAQGy0kICYsLCwsNSwuLywuLCwsLC8sLiwsLC8vNywsLDQtLCwsLC8sLCwsLCwsLCwsLCwsLCwsLP/AABEIAD0BbwMBEQACEQEDEQH/xAAbAAABBQEBAAAAAAAAAAAAAAAAAwQFBgcCAf/EAEAQAAEDAgQDBQcBBQUJAAAAAAECAxEABAUSITEGQVETYXGBkQcUIjKhsdHBI0JScvAWM4Lh8RckU1Rig5Oy0v/EABoBAAIDAQEAAAAAAAAAAAAAAAACAQMEBQb/xAA8EQABBAAEAwUGBAMIAwAAAAABAAIDEQQSITFBUWEFE3GBoSIykbHB0RQV4fAjUvEzQlNigpKi0nKywv/aAAwDAQACEQMRAD8A3GhCKEIoQihCKEIoQihCKEIoQihCKEIoQihCKEIoQihCKEIoQihCKEIoQihCKEIoQihCKEIoQihCKEIoQihCKEIoQihCKEIoQihCKEIoQihCKEIoQihCKEIoQihCKEIJqCQBZQqrifH1ow72alEkGCUgkDxgVxz2q9xuGMubzJq/AcfOlDnxsOVztU9teLbVx0MocBcOwHeJ3pmdrtcRcbgCas1udOd79E3sk0HC1O111Cr2IcZ2jLim3HMq07iD+K5J7WGYhkbnAEixXDxKHFjTTnAFJ2/HNmtSUJdlSjAEHU+lKe18ozPieBxPs6eqA6NxoOFqyiuuDYsIVexDjO0ZcU245lWncQfxXKPawshkbnAEixXDxKHFjTTnAFN/9oFj/wAYeh/FR+au/wAF/wDx/wCyjPF/OFP4bfofbDjZlCtjW3CYpuJYXNBFGiDuCmISeL4q3bI7R1WVMxP+lLi8Y3D5bBJOwHTxRpVk0FF2PGlo84lttyVq2EH8Vk/NgCM8bmjma4+BUNLHGmuBKsVddCKEIoQihCKEJlimKNW6Ct1YSkdayYrGx4egbLjsBuf06lTWlnQKu2ftEs3FlOYp3gqBAMdNKwfmkrdZITXQgnzGleqRskTjQcpvBMfYuwosrzBOh0P61rwuPE7ywtLTV61t5EphlItptSlb0JG7ukNJK1qCUjckwB5mqMRiGQMzv9NSfAKQLTbDsZYfJDTqHCN8qgY9DVGH7QimfkbYPUEX4WihVgg+BtP63KEUIRQhFCEUIRQhFCEzxXE27dsuOnKgbmsmLxbcO0Egkk0AP1Uiqsmgo7C+LLW4UUNOZlASdDsPGsY7XYD/ABWOYNdTVaC+BKG5X+44FNXOPbJJILsEEgiDoRoeVQO1iRYhf/x/7JS+MGi8J3ecWWrSELW6AHBKZ3I6xvQO2YnD2GOceIAGnibr1TODW6uICksOxBt9AW0oLSeYNbsNi48QDl3G4OhHkiuK7vLtDSStxQSkbkmAPM0+IxMcDcz/AA0FknoEAJrYY5bvqytOoWqJhKgfsazQ9pQyvEYDgTtbSL+KKB2IPgbUjXQUJrf4i0yJdWlA6qIH3rHiMdDAcrzryAs/AKa0vgvbHEG3k5mlpWOqSD9qnDY2HEWGHUbgij8CgjS03vMct2lBLjyEqOwUoD7mqZO1MO1xaCTW+UEgeJCkityB4mk4dv20tlxS0hsCSonQeJ5VacfB3Xeh1i601N8q3vogtI3Ud/ayz/5ln/yI/wDqs/5tD/K//Y77Jbb/ADD4hS1u+lxIUghSTsRzrdBOydgezb4KSKSlXKEUITLGnFJYcKfmCDHpXN7WJGEfXGgfAnVOzdYNwwi1W4r3xSgkp+Egn5idyRXMxXfNaO5+QPhof68lzMOInH+KrRwXw2pN4h1pxt1hJMKSsEx3gDQ9ayjEnEOZDkIfbSQRQ0NnU8Frgw+R+cEFuvFa9Xr1asU9pFgn38JbKi47GaYgEkJSAAPWa8zGe6MoJ9lrj/2PzpZcWy5G1uf6BN8BwpCMTDKyoBDhyERy1TMjUR06VRLKZsK12wdQd0s0T5KYogzE5Tw2W5AV6xooALSse4hwFT9/cKWlxLSUFQWEwCUjQZiCDrvXjjixCzK2i7ORXEAuOtbquTDmSUk3VKs4Pg5uGX1pCy40EFKUic2YqnSCSdNI+ta8TihDKxrqp12TwqvJY4Ye8Y4jcUtn4DaUmyaSpJSoJ1CgQR4g1v7GILJHDYvNddBsuiAQxoPIJXjHCk3NstCyoADN8MTprzBqe14yIxO06s58b0RlDwWHisx9lWFpeuCtRUFNAKERBzZgZkfY1jmjM0rIAaBsnn7NHRY8E0WXnh9VtJNeic4NFnZa1X73jSzaX2a3k5hv3eJG3nXKPazDrGxzhzA+V6nyQ5zGmnOAKllYm0Gu1zp7OJzSIjfetH5lh+670HS6rjfKt76JspUF/b+xgnthoY2M+kajvrN+an/Bf6fO68t0meL+cKysuBSQobETXSgmbNG2RuxFpiKNLG+Orpy9xAW6D8KSEgcpOpUfAf1rXmxOCH4t2t7f+INADx+qzYgGSURD9nin+M+zMNMZmnFLdA+VWWFdw0EeZqyd82Fa185aAeAux669aCk4JpByEk+SkPZ2yuxZuF3SS2JzakHQASfhJqmHtKBuJztOb2aAG5JOwulbh4XxxnOK1v06KxNcdWagpSXJCBKjlVoCQOnWuk7tgtIBidrt7uvqmDoyCQ4aeKZYxxFa3lo+lL0ICQFqyk5c0gaRrtWHH9oGVrWCMh1ggGta31BNeakZHNd7Wla9FDcAC1te3cRc9qkIBX+zIygZjPfz9Koixz48Q187MuhDQNcxNeQ80sEcbWuyOvn0Vla48slBRDohIk6Hw5iut+bEGjC7pt9/0Uh0Z1DgpB7iS2QyH1OpDatjO/h+Kf8AN4cooEu2y1qK58vE6KSABmJFc1Hr48sgkK7UQokaA7iJBAGm4360n5sboRPvjt96Pklzx1eYKRZ4it1Mdv2gDX8StNvGrG9rQ5bcCHXWXc3vpSehWa9OaQwvi60uF5G3UlXQ6T4TvUM7VZYErXMB4mq8yCa80rS12jXApbGuJLe1IDzgSTsOfoKsxHaLI3mNjS8jeq08SdL6IOVotxpcYXxRbXDhbZcC1ATpt67UsXabXytjLHNvYmt6vnfopBa68rgV3xVhabm3W2sqCdyUxOniD9qTthjhB3zd2HNrseH1UhofbDxWD4LiBt30OjZKviHVJ0I9KxYmATxGM8dvHguXDIYnhw/YUjjuGNi9Q2hSi2+pCs0iYdVrGnfpI9azYXEPOFL3AW0Ef7QrZ4miYNB0JHqVKYhbss4gEXYJYSyAjOJ0CdNhrrO3Os8ffOwh7rR+azXXX7eS0PEbcRUnu1pasPsfSqHyJ7Er+Cfr9MtdbCX+MFb5Pa+On1Rhv7N3K9FdOKMN94tnGs2XMneJjyrV2tG4w943+4c3jQVwaHAtPHRZn7KEZb11PRJHoSKwNObEQHqf/UrLhBReP3uthr0a0rFeNCq6xPsVKhIUEjomRJMdfwK8qJskcuIOpt3oaAWedpknbHemn6qS4Ewt5h90tutONZVA9m4FGRsSkbGO+seJxZeAY2ua8AnUV7OU3R48x1V2FhLHHUFvQ8VUW7VLy7hdw8lpxMkBe61a/CJPdEDWtxkMTY2wszNNDTgOaxZA9zzI6j149FZeG3nDhF4FTkSFBE9MokDuBn61TNQnpvEsJ8cx9aWmEk4Z19a+Cr2F4VbONpU7dhpaiRkyTEGASZ0nfWrJ8TiGPIjizAcbpZ4oonNt76K3LAGA3btpSoLCUgBQ512OyQPwoN3ZJ8LO3lsug8UaUhXSSooQm9+8ENqUoSkJJIrH2g9jMO8vFiqrneiZm6xlGD2l86r3V1TSz8WRxPwmd8pn6d9eaE+JwwAlaCNgc3zJ08zQWbuYZ3Exmj4fJMsFDtliCGwr4u0CFZTooH8TNXzSCXDd83QjUdCP34FVRNdDPk8itsYxlla1NhxJWkSpIIkeI5V1Y+2MM4amtLsiga3AOxW/IboLFcbdeusRcLAKnEqOXKQIyaEyogCDNcmN8bMNnn0DtT/qNrDLnknPd7jbyTW5NzbXTbtyFBwKCpUQSUgwdUk8pFM0QTwOjh21HEUfNI4yxytfJv8ATyW5XGMstIQpxxKc0ASQJJ8a6cfa0IhY5xJJFkAWRW5NbarouZR108UnxCpJtXSI1bVB66Gq+1JIXYXvGke0W0eeoUtB1HQrO/Y1HaXE7ZUb/wDcqgFgxceeqp+/+lYsFeV1dPqtLs8VZcWpttxKlI+ZIIkeIG1dHDdo4eVwjZY5WCAfDmtZG+vj0XuMn9g5/IftS9ruAwj7P7tTHusv9jSgHXiTAyI3/wAVYDKyLFRukcAPa1JrkseBBLXV0+qlsb42cLl0whIAbaUQudZAHKO/ryrJNiZ8SwFzvYe6qr+7fPfWtVoMoa5zQNQN+qpmAcPt3FrcPrdKVtTlEjWEhUqkSZn6GnxGJdFK1gqtN9zZqm+G5WSDDtkjc4nUfa9Utg5eew64aRmUG1oUAOhkqSPSY76pxGSLFsedAQb5WNAT8aTw534dzRwr4cQoywurcpS1cMlMK/vWjC/BQUDIrRLHOHGSF19Dt5UqWPirLI3zG/mt+w1SS0gpMpyiDXY7MLThGZeVefFdJ/vLHcTd9zxcuL0TnBJjkRlnyI+lcBkTvwpib7zDXm036rK9wjxWY7H6hWb2l3odt0LZfSkA5pDhBIg6DL8xMjSrJ8VFicW0gE+zRBHum+Nq7EAiLQ1re+/wVO4PtHbp1aVOLLQQQsFwzCgRoDImq8e5kLAWNGbcaDhzWbCNdI4gk1WuvNIcKWyXE3aVEhPu5OhH7pkbjuqe0JHMMTm75vmKUYRgcHg8lI8C2aXre9QokAoQdN9O0PMd1V9oEtmjeDqA468fdFeqswTQ+N7Txr6pb2Z2oeRdoUSAtsAxvqFjSedN2iwF7XXWUOcOpFEBGAGZrhzofG1C8PYD7086ylWUgHKT3KjWtM072iMtFlxqttxzKphgD3ObdV9074ysVMLt7Qq+Ftsa8pWogq8o+9VYVrmule9tOuiN9gCB6p8S2skd6V8yk+NeHW7Mtdm4V50kkEiREa6Aaa0+ExDpiQSDoD7PXgeoS4qBsVZfVKcWpLTVowkns+yz68yo84HL9azdnnvJJZTvdeQ+/wBFZixlayMbVa44rwRNgthTLpUpQzTIkFOXUQNjNXYWc4lrmvoiht1v2T1HFJiYRAWlp/YS3GocFy3cLRmQptsjMCUmBqgx38u+quz3B0To81Os+PQ/BPjA4SB5Fih4eCnvZtc2q7pSkIW06pPySC3H/TpI8DV8LZY8TEJXW29DxsggA6/LirMO6N2YsFGtuHktLxE/s1eFdbthwGCks8Foi94LDOFMMFym5bj4uyCkfzBWnrtXGx05gdG/hevhWqwYWLvA9vTRR2HuqVc24XModbTruAHBp5VfO1ogkLeLXH0VDHEyMvgQPVbzf4IxcpT2zaVwBuAfvXQ/Lop2MfZa6hq00Tpx4LqOIOjgCOqe2dmhpIQ2kJSOQrbhsLFh25YxvvxJ8SoJte3h/Zq/lP2qntNwGDlv+U/JNH7wWT+y4/7+9/i/9jXHa4Nmw5J4/wDwVlw3vyfvitQucXZbcS2txKXFbJJEnwHOutN2nh4pCxxOm5AJAvmeC05VjfEtt2uKqbz5AtYTm6Sn+h51xGSZMM54F0XH/kVkmbmxIbdXXyXvCBNvfrShWYISsSP3suoqvGSOdhmyjR1gjpeinCtyTlu4opvhOFKxH3h9x0IUgZtQNZBgdwERTyzNwYbEwaePUDTmdbpJFEcTme46/v0U5wdfdth9yw84ENpAAWYGULBEEmBoZ361TjHdxLTBeanVvbmn6j5K/Cu7yFweaA0vkCoXHOGW2bcPtXAeTny6RHqkmrMNjnyS93IzKddNbFcwRx4KmbCsZHnY6wtP9mzhVYNTyEemldfsrQzN/wA/zAWlmsbfBWiuupRQhNMVZK2VpTupJA8xWHtKJ8uGc1gs/qmYdVktr7NbrsycyUupPw5VGCI6wCDPSd65BfO42IXFvGwAfIE6rI3BkN1cAeFfvRS/CXs+dQ8HrlQlOqQCTr1JIE+lBw0+LaYw0sbxJoHwAVkMHduzvNnp90m1wJcofuXAofGleQgkElcnUxpHdNZ5IcQY2xGEnKRe1UP5ddb5JmwZXudm3uvPmmGC8B3rT7biskBYKoWqSOe6RPmafEd5NE6NsL7IoW0AfPRVw4Z7JA4uHxP2Tvi7gq7uLpbiMpQflzKV56BJpohLBma6J5OYmwAQbNjW1OIgfK/M0iup/RGJcCXTttboJT2jRUFAqJEKKdZidI6elVwxzxSPlELqdVUBYrmL0Bv0TSYcvY1uYWPhqrJxPw8+5YtsMmXEwCSojaJkgHeKtfg5YWQucwurOSBrRdRHw5q2UF7C1p106bKtcKcE3lvcJWvKEa5glSumkgpAMVViopcWzumxOBJ3cAAOetqnDQPifmcRXQ/opXgzg161u3HXFDJrEHUyZ1761YeGeWWMOjLchsk1WgqhzTRQ925zru9v1Vg45wx24ti2xoskayRzHMa1r7Vie50bw0uDSbA1Oo00TkFzC0Gis1a9n2IJ+UoTP8Lix9kVhdIXe9C8/wCkfdZBhJRs4fE/ZTPCnA9y2+pVwEFtbakqhRJObrmSKrkhlxOWNkbm6g2QABXn6K6CF0bi55B0539EwvPZrdJWUtLBaUeaiDHKQBB84q49+01JCS7m2iPjenmqzhDfsO06/vVWNXB71vZdlarh9SgpS5jpzAOkaVnnwM5c2aZma7BaNaHDx1snhstLWZIyyM0eeygbvgO/fWgOrbIA1XlAVrEzCRm8SaaFkkekcDwTwO3qaHgqH4d7yM7hXr8tVqmHWoabQ2NkpA9K72Bw5w8AjO+pPiTZ9VpcbOirvG3B6b5IUk5XUjRXXuPdWPF4OQSGaAXfvN2vqDwPoVXJG2RtO0I2Ko1h7MbguftChKAdSk6keYAH1rG5+JcCI4XX/moD43qs7MFTvacK6bqxcDcJP2rr5cCQhaYTBJjUxMgd1Vfh5cWQ0sc32XAlwoWRw111WmCMwlxJGu1KBPs1ue1cAWA3rBBMq6JI2jzPhTE4kAN7klw32rxBvXoN1R+E9onNp6rnDuBL5tLo+EZ28oyrVvI3+HpPrSSl8hae5fob1aPupjw0jQ4ZhqOZ+yWwLge9ZLs5RnZWkZVq+YiEn5Rt13pMSJJg2oX6OB1aNhvx9FMGHfGTZGoI0J3+COG+B7xi5bcXkygnNlUqTII5pE6kHWmxIlnjMbYn2aqxQGo43oiDDvjkDnEVxo/orRx/webwJcaIDqARrsR0NdDF4eWOUzRNzB3vAb2OI56bhPLEJWgXRGypb3s5vSlJJSpeoIKlQAIgA5T38hWQSStP9i8DoBfmL0VDsG8j3gT4n7KwPcBOPWTSHCBcNTBmQQeWsabelVw4XEtc+djDRPumgSK3HAG733Wh8IfG1jjqOO6jMG9m9wp1JuVDs0kaBRJIHL4gIHhVzW4iX2Ioy29y6hXWuJ5eqpZhaNyOvw1/opjH+Hr9dwosOBLGUAJVqDA5oKSNf6FYm4AxExuhc4gmiOXDW/RaZBK51tcAK9fCl5wLwU9bvl98pCtYCNtTJ5D0it8MEuIkZbC1jSD7W5I2FXe+5Kqhh7slziLPJWbjXD3bi1U2zo4SIMkRr1Gta+1Y3OEbg0uAdZA1OxGytIJaWg0Ss/4e4FvWbhtxWQICviyrVqNdPlE+dcvECSeMxiF9na2get6LPBh3xyBxcK6E/ZPsa4EeN8l5kJ7LtELVJMyFAqgAHp151MkM0Ub8P3bnaENIFiiNLN8NinfBmlEjSKsE+RWnNiAB3V6WFpbG1p3AHyVp3XVWKFDcXWLj9q421/eKGhkiPMVy+1YnvY0tbmpwJA5eHFTRLSAaJCzvh7ga9ZuW3FZcoVKsq1SRr1SJ865U/eTRmNsL7O1tAHxvRZ4MO+OQOLhXGifsprijgt+4v0PoUMkomdxkM6VZNBiGOkjawuzEkHStRWvKvkrJIc8jX3VV46ckjxtwC4+72zBTJSApKpgkaTpPLu5VLcLNghkawuZwy7jmK467FRiIBMcwNHqluBuA1261OvkZikpATsJ33/FT+DlxukjSxmu+5NUNOFb6qYIRD7RNnooTFPZtcpcV7upPZKOxJEA8tAZHjUEYiP2ZYi4jYtog9d9FU/Ca/wANwAPPT+qs2F8CBuxdYUr9o7qVd+kR3CB/RqT2dPIO/cKeKytvgNwTtZ+A0V7I2sjMd77lVAeze9nIVI7Of4lR45YifOjNLekDs3gK/wB10s34R+2YV5/Jarw9hQtWEMgzlG9dXs/DOgjOf3nHMenTyAWvQANGw0UlW5QihCQvFkIJG8VlxjnNi9k0dEzd1VW8feykQCo7QDH3rIYpAdJHV4/ulSJjW2qd4TjjhXkcA128fOgmWEZmuLhyOvqnZJmNOC4TjDxW4mNgrLvy6+NVlsuUO7w67+fLkgSakUkLPGbhS0pMQTrAP5p5I3NaXB7vilZK4uogJXFMXfQ4QmMvKQfzSxB8jcznuvoaUySFrqACLjGHkttnTMqZ3jSNN6GNkc4tzmh1116qXSENBpSOJ3zgZStHzGNI6x0pjJJJkaXEe9daXWyZxptgKOwvFn1uAKjLzgH80sofG3M17r6lJHIXOogJ1g+KuOOqSofDy7tY1p2mSNzXZibNG+vLkma/MSKT/Hbhbbct/N4eHSr8WXZ2NDiAbutOSm6aSFXE45cnaD4JP5qkxEbvd8VT3r+Q+CeYXi7ylkOEBIBJ0PLxNJIJI6cxxOvE2CrI5C404BIP4+8VEoACe+f0OlP3ch1dIb6Gh8EhmPAaKQVijjjOZsfGDBET9qqfJLmDHuoa6jS+StDrbmaNUxcxi4QRmCQOk6/fTzFM1jne7I76fqqzI4bgK02zuZIV1FdHDyF8YLt/srD0UfjWK9iISJUdqzzSvc7JGarc/QKHODRZUGxxC8FfEAU9249TVJilA9mQ311VYm11Cf4Nibjil5iIG2h795NVPfJBTg4nxN8FbG7OSCmRx97MrT4dY3kd9P3UtX3htV99rtouWMZuFBW2iZEA7yO+h8bgR7bvihsrjegXdli7680xogkQDuBpzpZWPbVPduOKlkjjeg2XuHYu+txKVRBOsA9D31MrHsYXB7r8UMkLnUQFJ4/ipahKPmNaJnvkeWNNAb1uTyUudkHVQy8dfgbA85B16aTVIhdf9o74pDM6tgn6sZWhlJVq4rYfr4UjDMXOjDjXPc+CsLwGgkaptZY+6FDtAMp6A6etWBsrPaY8nodb+yQS604J1f3twHDkSCiNCdB6zFUNeXjM55BvYH6KxxcDQGi9wPF3FryORPUf6mtDDJE4HMSCQNeqVj82hCksbfWhsqR8w7vDpV2LLra0EgHek10CQoGwxh9biUmIJ1gH81lkY9jS4Pdfiq2SOc6iAl7zGHO3CEEZcwB366xrUVK9hkLiDuKNBMZKeGgKyoOgrqRElgJ5JjuuqsUJli7ykNFSPmG1Y8YXU0A1Z1pTsCVXrDGH1uJSYgnWAfzWSRj2NLg91+KrZI5zqICeYjiziXkpSPh0nzPKozSygyZiK2A205807n5XBtLnGsaWhWVAEgak07XSz+0XFo5D52okfkNALvBMaWslLgExIj/Op7ySDWy4dd/ihj8+h3TK7x94qPZgZR4/ptRkkdq95B6GglMuvshSVrjJUypZHxJ3H2qO+mZ/Cuydj0+6sDgW5lEDHriZgZZ7/vNT3T/8R1+P0VXfHkFasPuu0QFdRWvDSue0h+40/VW6bhOa0qEUIXDyJBBqmdocyipCg0NIbJyJk9T+lZjE949opAWtOiTatSt0KjWZNM6MNjyqBZdanEWqQSYEncxTjCMy0Vbeqg3bVSXCUaEn70jWBzAHKo2HWFy5aqWoBep28vKpDGsacqg246qeVapUBmAMd1SzCsyjgeiuJRcoGQjuNTLGzIGgbFFqMwS3ylXfH60rowXtvqq49AVKNWyUkkAAnerWQMabHl0T2vblMpNRiWBzPNAUTgltlJ06frVb4w57bCSPS12/hWq1D94HSk7tzWgEbJi2ySm1qkIQtOX5vxFM+HM4FI00CEW9spLao0kiofGHPFqW2Gmki3h6d1HyG/1p3B2zQlDRuVY2EwkAVbhxUYVp3UI/ado98W0/as7Wlsd8UhGZ+qdYnajKAlI9Pt0o7kNeNeCZ2rUysGS2TpoRrp0omiDwljtpXllb5c8jdMetTLHmrxUM0tKYcxkSvTp+tLNFmc1THoCusKYyBZjkPpNRPHmoKYtLSNojIoqA1P5qx8WYAckrTRJXV+yVlKyOX2JqGMIsHdD9aKMRSHMsJiBRFDkQ85kX1rmCDGgTHpURMykhS/UAov0dqUwmI0qYosl2oec1Iv7YqUEk6AAd3jURRgAkBS+yaTjC7RCF6ST15eVSWkuaXbWpYANlLPCQavxDQ6MgphuoCyZyZzziBVEsWegq2HLZSLNkQtJP8QP1p3NtpCUDUKxl0JAmnZIGtA6K4rtCwdqsa8O2ULx0aUmIaHRkKW7qGwm2yuKP9b1S5gJbfNIzQlSzlskkKIEjnVrsOxxJT2oS4t4ezRMEH6VQyP8AhZUjvftFpay4VREg/WiRlMAQz3rXls0WsycszpUviElFQ05bCWsbPK2okSDyPOKSVmZwpMwU02k7mFIyBASJnSmZAWuzE2oc6xQCk8KaytgVdC2nOKYe6E9rQhFCF4oaUrhYQm6LZNQQoASiExtpUZBupStWISLjQJmkDQgrwMiZqC0VSOKXqxCSya1VkFIXCGQAYpi0FQEs2IFS0UpXqhQ4WEJJloDaoI1tAS1ORaEmWEnlSZELrIIiKMgQuPd09KnKiglAKkChSEipkTNKGiqRxSitqgtvdC5Sid9aO7FotAt09KnIhHYJA2qCxCENDpvRltCBbp6VOVGi6LQiI0oyBC593T0oyoXQaERGlGQIXiWUjYUZAd0L1bQO4oyDgheJZA1AoyIXZqXaikJt7sKKUUu1MiR3VAaKUndCmQTrUBtDRG5XTKI2qa1tASiqlwsUhJNNAGagtGiAlqdCQUyJmkDRVI4rpKPD0pSwIBXAYGulNlUL1LQAIqC0XakbLxLCelSWqKS6RUtFBSvaZC//2Q=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1406844" y="2481837"/>
            <a:ext cx="3943957" cy="3070862"/>
          </a:xfrm>
          <a:prstGeom prst="roundRect">
            <a:avLst/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08578" name="Picture 2" descr="CAS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855" y="2541718"/>
            <a:ext cx="739467" cy="4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79" name="Picture 4" descr="Primafl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611" y="3014029"/>
            <a:ext cx="1116746" cy="4723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0" name="Picture 6" descr="http://www.agrupapulpi.com/IMAGENES/cabecer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28" y="3643374"/>
            <a:ext cx="1540556" cy="3904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1" name="Picture 8" descr="http://www.peregrin.es/wp-content/themes/peregrin/images/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217" y="3614382"/>
            <a:ext cx="1109101" cy="413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2" name="Picture 13" descr="Agricola Navarro de Ha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10" y="4841866"/>
            <a:ext cx="617216" cy="53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3" name="Picture 15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545" y="2541718"/>
            <a:ext cx="1883544" cy="3542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4" name="Picture 19" descr="VER FICHA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28" y="3017122"/>
            <a:ext cx="1483519" cy="429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5" name="Picture 25" descr="Log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922" y="4180825"/>
            <a:ext cx="2136734" cy="47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6" name="Picture 33" descr="http://www.guiaverde.com/files/company/view_1297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656" y="4743920"/>
            <a:ext cx="1217377" cy="4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7" name="Picture 39" descr="http://satlosguiraos.es/images/sat-los-guirao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678" y="5307015"/>
            <a:ext cx="2203993" cy="3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53" name="2 Grupo"/>
          <p:cNvGrpSpPr>
            <a:grpSpLocks/>
          </p:cNvGrpSpPr>
          <p:nvPr/>
        </p:nvGrpSpPr>
        <p:grpSpPr bwMode="auto">
          <a:xfrm>
            <a:off x="6386190" y="2504096"/>
            <a:ext cx="1692523" cy="897467"/>
            <a:chOff x="5795963" y="1268413"/>
            <a:chExt cx="2305050" cy="1366837"/>
          </a:xfrm>
        </p:grpSpPr>
        <p:sp>
          <p:nvSpPr>
            <p:cNvPr id="21" name="20 Rectángulo redondeado"/>
            <p:cNvSpPr/>
            <p:nvPr/>
          </p:nvSpPr>
          <p:spPr>
            <a:xfrm>
              <a:off x="5795963" y="1268413"/>
              <a:ext cx="2305050" cy="136683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grpSp>
          <p:nvGrpSpPr>
            <p:cNvPr id="108571" name="37 Grupo"/>
            <p:cNvGrpSpPr>
              <a:grpSpLocks/>
            </p:cNvGrpSpPr>
            <p:nvPr/>
          </p:nvGrpSpPr>
          <p:grpSpPr bwMode="auto">
            <a:xfrm>
              <a:off x="6011863" y="1341438"/>
              <a:ext cx="1944687" cy="1233487"/>
              <a:chOff x="6444208" y="1290140"/>
              <a:chExt cx="1944216" cy="1356030"/>
            </a:xfrm>
          </p:grpSpPr>
          <p:pic>
            <p:nvPicPr>
              <p:cNvPr id="108572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180" y="1290140"/>
                <a:ext cx="1424424" cy="7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73" name="Picture 11" descr="http://www.friotransur.com/FitxersWeb/80025/cabrera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988840"/>
                <a:ext cx="1944216" cy="657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8554" name="AutoShape 4" descr="data:image/jpeg;base64,/9j/4AAQSkZJRgABAQAAAQABAAD/2wCEAAkGBggGEBEIBxMQEhAUDSAXExYRExUWGBofFBMbFxgbGhcXGyYfGBonGRMYKy8gJCcqLC4uIR4xNjAqNSYrLCsBCQoKDQwNFA8PFCkYFhgpKSkpKSkpKSkpKSkpKSkpKSkpKSkpKSkpKSkpKSkpKSkpKSkpKSkpKSkpKSkpKSkpKf/AABEIANsA5gMBIgACEQEDEQH/xAAbAAEBAQEBAQEBAAAAAAAAAAAABQcGBAMBAv/EAEYQAAEDAQMIBwILBwMFAAAAAAABAgMEBQYREhYhMTR0s9IHE0FTVJOjInEUFzI1UXKBkZKi0RVCYWJzssJkobEjUmPE8P/EABYBAQEBAAAAAAAAAAAAAAAAAAABAv/EABYRAQEBAAAAAAAAAAAAAAAAAAARAf/aAAwDAQACEQMRAD8Ayy3bdtSGqqY4qioa1Kp6IiSvRERJFREREXQmB4c4rY8TU+dJzC8W2VW9ycRxOAo5xWx4mp86TmGcVseJqfOk5icAKOcVseJqfOk5hnFbHianzpOYnACjnFbHianzpOYZxWx4mp86TmJwAo5xWx4mp86TmGcVseJqfOk5icAKOcVseJqfOk5hnFbHianzpOYnACjnFbHianzpOYZxWx4mp86TmJwAo5xWx4mp86TmGcVseJqfOk5icAKOcVseJqfOk5hnFbHianzpOYnACjnFbHianzpOYZxWx4mp86TmJwAo5xWx4mp86TmGcVseJqfOk5icAKOcVseJqfOk5hnFbHianzpOYnACjnFbHianzpOYZxWx4mp86TmJwAo5xWx4mp86TmGcVseJqfOk5icAO36PrWr62pfHVTTSNSmVUR8jnJjlsTHBV16VB5ejXa5N1XiMBNEO8W2VW9ycRxOKN4tsqt7k4jicUAAAAAAAAAAAAAAAAAAAAAAAAAAAAAAAAAAB1vRrtcm6rxGAdGu1ybqvEYCaId4tsqt7k4jicUbxbZVb3JxHE4oAAAAAAAAAAAAAAAAAAAAAAAAAAAAAAAAAADrejXa5N1XiMA6Ndrk3VeIwE0Q7xbZVb3JxHE4o3i2yq3uTiOJxQAAAAAAAAAAAA7u7twKG2KWKumkla56LijcnDQ9ze1P5QOEBpnxXWb3s/wCT9B8V1m97P+T9CUZmDTPius3vZ/yfoPius3vZ/wAn6CjMwaZ8V1m97P8Ak/Q5m+V2qG7fVR0z5Hvfiqo/J0ImhNSdq4/cUcyAAAAAAAAAAAAA63o12uTdV4jAOjXa5N1XiMBNEO8W2VW9ycRxOKN4tsqt7k4jicUAAAAAAAAAAANiuN830/1XcV5jpsVxvm+n+q7ivJougHyq6qGhY6oqXI1jUxcq46NOHZp1qQfUETPWwPEM/DJyjPWwPEM/DJygWzHb62n+062V7Vxaxerb7maF+92Uv2nf2jfmx4oZH0kzXSJGuQ1Gv0uw9nW3DWZIqqulS4PwAFAAAAAAAAAAAdb0a7XJuq8RgHRrtcm6rxGAmiHeLbKre5OI4nFG8W2VW9ycRxOKAAAAAAAAAAAGxXG+b6f6ruK8x02K43zfT/VdxXk0XSNfLYKn+kn97SyRr5bBU/0k/vaQYyADQAAAAAAAAAAAAAAAA63o12uTdV4jAOjXa5N1XiMBNEO8W2VW9ycRxOKN4tsqt7k4jicUAAAAAAAAAAANiuN830/1XcV5jpsVxvm+n+q7ivJounktezktaCSic5Wo9uGKJjhpRdX2HrBBwvxVU/iH+UnMPiqp/EP8pOY7oFHC/FVT+If5ScxDvZc2K7cTKiOV0mVJk4KxG4eyq9ir9BqxxnSls0O8f4KBmYAKAAAAAAAAAAA63o12uTdV4jAOjXa5N1XiMBNEO8W2VW9ycRxOKN4tsqt7k4jicUAAAAAAAAAAANTufb1l0dDBBUzxMejXYtc5EVMZHLq9yoZYMQNszosXxMH40GdFi+Jg/GhimIxJBtedFi+Jg/GgzosXxMH40MUxGIg2vOixfEwfjQ5PpFtegtGCKOiljkck+KoxyKqJkKmJwGJ+CAACgAAAAAAAAAAOt6Ndrk3VeIwDo12uTdV4jATRDvFtlVvcnEcTijeLbKre5OI4nFAAAAChQXftO1E6yihke3/uRMG6P5l0ATwey0LIrrKVG10b48dWUmhfcupT+aCy621FVlDG+RU15LVXD3rqQDyg99oWHaNlJlV0UjEVcEVU9n8SaDwomOhAPwFbNS2sjr/g82Thj8nT+H5X+xPpaSate2npmq57lwRqa1A+ILOZ1u+Hl+5P1J9LZ9TWyfBaZquk0+ymGPs6/fqA8wPRW0FTZr+orGOY/DHByYLp1H9TWXWU8TKyVjkievsOXUuvV9ygeUFaG6ltTtbLFBIrXNRWqia0VMUX7lP4q7tWtQMWoqoZGMbrc5EwTFcE/wB1AmA9iWRXLD+0Ejd1OOGX2fKyf+VP6s+xLQtVHOoI3SI1cHZOC4Y6tAHhB/bYZHuSFqLlK7DDtxxww9+J9a6z6qzH9RWscx+GODtenUB5we2z7FtC1cfgMT5ERcFVqaE966kPy0LIr7KVEronx46lc1URfcupQPGCnZllx1jVlmcqJpwwwT5OTjr/AKiaE0rp+3w1MPwd7osccF1//agPkAAOt6Ndrk3VeIwDo12uTdV4jATRDvFtlVvcnEcTijeLbKre5OI4nFAAAU7tWay16uGjl+S5+Lvc1quVPtRqnTX0vXXUE62ZZbupjiaif9NERVVWouhexqIqJghydj2k+yJ4q2NMVY/FU+lNTk+1FU7e2LCs2+jktKyqiNj3NRJGv16EwRVTW12GCfQuH3wcbaV4bQthjIK9+WjHKrVVEytKIi4qmvV2naXirpLnUVNQ2X7D5Exc9ETHQ1quX3qr009iIcveO7kF32Rt69ksrnLlNZhg1ERMO3HTiuvA6RZKG/dJFTOlZFVwpqfoxwaiL70VERdGlFQD8uPb9TbrpbJtdeuY6FVxfgq6FRFRV7U9r3oqEG77aSx7TSKsVMiOdzEc7QiKmU1rl+3D3a+w6Gx7PoLhtkr7RmjkmWPJYyNcVwxRVRE14qqJpwREQ5CzaPOSqdHPI2N0iuflOTRlLi7DWmvSB2N52Xps+Z9o0Ejn0/ykaxUVGtw/ejXWn8yY/ToOVuYuNfTr/wCX/FTs7uUU10GyS2vVRLAjfZY16u0444oioi44IqZKa8f4HG3Xni/aMM2hjOvVdKoiIiouGnUB1156K87ZZqyhmVlM1mUidbk4I2NMrR70U4W7qr8Mpl/1TP70O0vBdr9s1ElVFW07GPw9hZNWDEaupcNaHG2MkdPWwJlIrW1jfa1IqJImnTqTADRb02RS3oSSlp1RKuBEVuOjFHtRyJ/Fq46+xffp528cborIoY5EVHJKqKipgqKnWIqKh57zW1JZlqOr7Pc1cGt1Li1ydWmLVw1oUL8W3SW3Q09RSuTFZ8VZimU1ch2KKnv7e0D5dH9uWjWVLaOokc6JtOuS1cMEyURG9nYhGvVbto1E9TQSyvWFKpyIxcMMGyLkpq7MD79Hc0UFZlzOa1OodpcqInZ2qSLwvbJV1LmKiotU9UVFxRcZF1KUdXH8wO/qf+w08/Rcq/CZU/03+bT6R1MP7CdDlMy+s+TlJlbQ1dWOOo8/RpURU9TK6dzWp8H1ucjf32/SQU7dsSntJ8F4rH0sdM1ZkT66IrsOxcdDk+36VJXSFEs9o9Un70bE+/Qee596XWBMsU6qtO93tpryV1ZaJ/z9Ke5D+r/1Uctd19M5rk6pio5ioqaE+lALl9LXmuu2CyLHXqmpFirm4ZWGKtTT2KqtVVXWp/dz7SmvbDUWXa69YiMRWvVEx9rFPtVFRFRdes/LSgoukGKKppZY4qljcHskXDXpVPpwx1KmOvT/AA/KJtD0fQSySSslqpEwa1i46scnR2JiuKquGrBAODjqJ6NVZGuHtadSpinbp7f4nwc5z1VzlVVVcVVQq46VPwoAADrejXa5N1XiMA6Ndrk3VeIwE0Q7xbZVb3JxHE4o3i2yq3uTiOJxQAAAAAAAAAAAAAAAAAAAAAAAAAAAAAAAAAAHW9Gu1ybqvEYB0a7XJuq8RgJoh3i2yq3uTiOJxRvFtlVvcnEcTigAAAAAAAAAAAAAAAAAAAAAAAAAAAAAAAAAAOt6Ndrk3VeIwDo12uTdV4jATRDvFtlVvcnEcTijeLbKre5OI4nFAAAAAAAAAAAAAAAAAAAAAAAAAAAAAAAAAAAdb0a7XJuq8RgHRrtcm6rxGAmiHeLbKre5OI4nGy1FybCq3uqJ4cXvernL1kqYq5cVXBHYJpU+eYV3u49WXnFGPA2HMK73cerLzjMK73cerLzijHgbDmFd7uPVl5xmFd7uPVl5xRjwNhzCu93Hqy84zCu93Hqy84ox4Gw5hXe7j1ZecZhXe7j1ZecUY8DYcwrvdx6svOMwrvdx6svOKMeBsOYV3u49WXnGYV3u49WXnFGPA2HMK73cerLzjMK73cerLzijHgbDmFd7uPVl5xmFd7uPVl5xRjwNhzCu93Hqy84zCu93Hqy84ox4Gw5hXe7j1ZecZhXe7j1ZecUY8DYcwrvdx6svOMwrvdx6svOKMeBsOYV3u49WXnGYV3u49WXnFGPA2HMK73cerLzjMK73cerLziji+jXa5N1XiMB39m3Xsmx3rPQR5DlbkquW92hVRcMHOVNbUBB/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5" name="AutoShape 6" descr="data:image/jpeg;base64,/9j/4AAQSkZJRgABAQAAAQABAAD/2wCEAAkGBggGEBEIBxMQEhAUDSAXExYRExUWGBofFBMbFxgbGhcXGyYfGBonGRMYKy8gJCcqLC4uIR4xNjAqNSYrLCsBCQoKDQwNFA8PFCkYFhgpKSkpKSkpKSkpKSkpKSkpKSkpKSkpKSkpKSkpKSkpKSkpKSkpKSkpKSkpKSkpKSkpKf/AABEIANsA5gMBIgACEQEDEQH/xAAbAAEBAQEBAQEBAAAAAAAAAAAABQcGBAMBAv/EAEYQAAEDAQMIBwILBwMFAAAAAAABAgMEBQYREhYhMTR0s9IHE0FTVJOjInEUFzI1UXKBkZKi0RVCYWJzssJkobEjUmPE8P/EABYBAQEBAAAAAAAAAAAAAAAAAAABAv/EABYRAQEBAAAAAAAAAAAAAAAAAAARAf/aAAwDAQACEQMRAD8Ayy3bdtSGqqY4qioa1Kp6IiSvRERJFREREXQmB4c4rY8TU+dJzC8W2VW9ycRxOAo5xWx4mp86TmGcVseJqfOk5icAKOcVseJqfOk5hnFbHianzpOYnACjnFbHianzpOYZxWx4mp86TmJwAo5xWx4mp86TmGcVseJqfOk5icAKOcVseJqfOk5hnFbHianzpOYnACjnFbHianzpOYZxWx4mp86TmJwAo5xWx4mp86TmGcVseJqfOk5icAKOcVseJqfOk5hnFbHianzpOYnACjnFbHianzpOYZxWx4mp86TmJwAo5xWx4mp86TmGcVseJqfOk5icAKOcVseJqfOk5hnFbHianzpOYnACjnFbHianzpOYZxWx4mp86TmJwAo5xWx4mp86TmGcVseJqfOk5icAO36PrWr62pfHVTTSNSmVUR8jnJjlsTHBV16VB5ejXa5N1XiMBNEO8W2VW9ycRxOKN4tsqt7k4jicUAAAAAAAAAAAAAAAAAAAAAAAAAAAAAAAAAAB1vRrtcm6rxGAdGu1ybqvEYCaId4tsqt7k4jicUbxbZVb3JxHE4oAAAAAAAAAAAAAAAAAAAAAAAAAAAAAAAAAADrejXa5N1XiMA6Ndrk3VeIwE0Q7xbZVb3JxHE4o3i2yq3uTiOJxQAAAAAAAAAAAA7u7twKG2KWKumkla56LijcnDQ9ze1P5QOEBpnxXWb3s/wCT9B8V1m97P+T9CUZmDTPius3vZ/yfoPius3vZ/wAn6CjMwaZ8V1m97P8Ak/Q5m+V2qG7fVR0z5Hvfiqo/J0ImhNSdq4/cUcyAAAAAAAAAAAAA63o12uTdV4jAOjXa5N1XiMBNEO8W2VW9ycRxOKN4tsqt7k4jicUAAAAAAAAAAANiuN830/1XcV5jpsVxvm+n+q7ivJougHyq6qGhY6oqXI1jUxcq46NOHZp1qQfUETPWwPEM/DJyjPWwPEM/DJygWzHb62n+062V7Vxaxerb7maF+92Uv2nf2jfmx4oZH0kzXSJGuQ1Gv0uw9nW3DWZIqqulS4PwAFAAAAAAAAAAAdb0a7XJuq8RgHRrtcm6rxGAmiHeLbKre5OI4nFG8W2VW9ycRxOKAAAAAAAAAAAGxXG+b6f6ruK8x02K43zfT/VdxXk0XSNfLYKn+kn97SyRr5bBU/0k/vaQYyADQAAAAAAAAAAAAAAAA63o12uTdV4jAOjXa5N1XiMBNEO8W2VW9ycRxOKN4tsqt7k4jicUAAAAAAAAAAANiuN830/1XcV5jpsVxvm+n+q7ivJounktezktaCSic5Wo9uGKJjhpRdX2HrBBwvxVU/iH+UnMPiqp/EP8pOY7oFHC/FVT+If5ScxDvZc2K7cTKiOV0mVJk4KxG4eyq9ir9BqxxnSls0O8f4KBmYAKAAAAAAAAAAA63o12uTdV4jAOjXa5N1XiMBNEO8W2VW9ycRxOKN4tsqt7k4jicUAAAAAAAAAAANTufb1l0dDBBUzxMejXYtc5EVMZHLq9yoZYMQNszosXxMH40GdFi+Jg/GhimIxJBtedFi+Jg/GgzosXxMH40MUxGIg2vOixfEwfjQ5PpFtegtGCKOiljkck+KoxyKqJkKmJwGJ+CAACgAAAAAAAAAAOt6Ndrk3VeIwDo12uTdV4jATRDvFtlVvcnEcTijeLbKre5OI4nFAAAAChQXftO1E6yihke3/uRMG6P5l0ATwey0LIrrKVG10b48dWUmhfcupT+aCy621FVlDG+RU15LVXD3rqQDyg99oWHaNlJlV0UjEVcEVU9n8SaDwomOhAPwFbNS2sjr/g82Thj8nT+H5X+xPpaSate2npmq57lwRqa1A+ILOZ1u+Hl+5P1J9LZ9TWyfBaZquk0+ymGPs6/fqA8wPRW0FTZr+orGOY/DHByYLp1H9TWXWU8TKyVjkievsOXUuvV9ygeUFaG6ltTtbLFBIrXNRWqia0VMUX7lP4q7tWtQMWoqoZGMbrc5EwTFcE/wB1AmA9iWRXLD+0Ejd1OOGX2fKyf+VP6s+xLQtVHOoI3SI1cHZOC4Y6tAHhB/bYZHuSFqLlK7DDtxxww9+J9a6z6qzH9RWscx+GODtenUB5we2z7FtC1cfgMT5ERcFVqaE966kPy0LIr7KVEronx46lc1URfcupQPGCnZllx1jVlmcqJpwwwT5OTjr/AKiaE0rp+3w1MPwd7osccF1//agPkAAOt6Ndrk3VeIwDo12uTdV4jATRDvFtlVvcnEcTijeLbKre5OI4nFAAAU7tWay16uGjl+S5+Lvc1quVPtRqnTX0vXXUE62ZZbupjiaif9NERVVWouhexqIqJghydj2k+yJ4q2NMVY/FU+lNTk+1FU7e2LCs2+jktKyqiNj3NRJGv16EwRVTW12GCfQuH3wcbaV4bQthjIK9+WjHKrVVEytKIi4qmvV2naXirpLnUVNQ2X7D5Exc9ETHQ1quX3qr009iIcveO7kF32Rt69ksrnLlNZhg1ERMO3HTiuvA6RZKG/dJFTOlZFVwpqfoxwaiL70VERdGlFQD8uPb9TbrpbJtdeuY6FVxfgq6FRFRV7U9r3oqEG77aSx7TSKsVMiOdzEc7QiKmU1rl+3D3a+w6Gx7PoLhtkr7RmjkmWPJYyNcVwxRVRE14qqJpwREQ5CzaPOSqdHPI2N0iuflOTRlLi7DWmvSB2N52Xps+Z9o0Ejn0/ykaxUVGtw/ejXWn8yY/ToOVuYuNfTr/wCX/FTs7uUU10GyS2vVRLAjfZY16u0444oioi44IqZKa8f4HG3Xni/aMM2hjOvVdKoiIiouGnUB1156K87ZZqyhmVlM1mUidbk4I2NMrR70U4W7qr8Mpl/1TP70O0vBdr9s1ElVFW07GPw9hZNWDEaupcNaHG2MkdPWwJlIrW1jfa1IqJImnTqTADRb02RS3oSSlp1RKuBEVuOjFHtRyJ/Fq46+xffp528cborIoY5EVHJKqKipgqKnWIqKh57zW1JZlqOr7Pc1cGt1Li1ydWmLVw1oUL8W3SW3Q09RSuTFZ8VZimU1ch2KKnv7e0D5dH9uWjWVLaOokc6JtOuS1cMEyURG9nYhGvVbto1E9TQSyvWFKpyIxcMMGyLkpq7MD79Hc0UFZlzOa1OodpcqInZ2qSLwvbJV1LmKiotU9UVFxRcZF1KUdXH8wO/qf+w08/Rcq/CZU/03+bT6R1MP7CdDlMy+s+TlJlbQ1dWOOo8/RpURU9TK6dzWp8H1ucjf32/SQU7dsSntJ8F4rH0sdM1ZkT66IrsOxcdDk+36VJXSFEs9o9Un70bE+/Qee596XWBMsU6qtO93tpryV1ZaJ/z9Ke5D+r/1Uctd19M5rk6pio5ioqaE+lALl9LXmuu2CyLHXqmpFirm4ZWGKtTT2KqtVVXWp/dz7SmvbDUWXa69YiMRWvVEx9rFPtVFRFRdes/LSgoukGKKppZY4qljcHskXDXpVPpwx1KmOvT/AA/KJtD0fQSySSslqpEwa1i46scnR2JiuKquGrBAODjqJ6NVZGuHtadSpinbp7f4nwc5z1VzlVVVcVVQq46VPwoAADrejXa5N1XiMA6Ndrk3VeIwE0Q7xbZVb3JxHE4o3i2yq3uTiOJxQAAAAAAAAAAAAAAAAAAAAAAAAAAAAAAAAAAHW9Gu1ybqvEYB0a7XJuq8RgJoh3i2yq3uTiOJxRvFtlVvcnEcTigAAAAAAAAAAAAAAAAAAAAAAAAAAAAAAAAAAOt6Ndrk3VeIwDo12uTdV4jATRDvFtlVvcnEcTijeLbKre5OI4nFAAAAAAAAAAAAAAAAAAAAAAAAAAAAAAAAAAAdb0a7XJuq8RgHRrtcm6rxGAmiHeLbKre5OI4nGy1FybCq3uqJ4cXvernL1kqYq5cVXBHYJpU+eYV3u49WXnFGPA2HMK73cerLzjMK73cerLzijHgbDmFd7uPVl5xmFd7uPVl5xRjwNhzCu93Hqy84zCu93Hqy84ox4Gw5hXe7j1ZecZhXe7j1ZecUY8DYcwrvdx6svOMwrvdx6svOKMeBsOYV3u49WXnGYV3u49WXnFGPA2HMK73cerLzjMK73cerLzijHgbDmFd7uPVl5xmFd7uPVl5xRjwNhzCu93Hqy84zCu93Hqy84ox4Gw5hXe7j1ZecZhXe7j1ZecUY8DYcwrvdx6svOMwrvdx6svOKMeBsOYV3u49WXnGYV3u49WXnFGPA2HMK73cerLzjMK73cerLziji+jXa5N1XiMB39m3Xsmx3rPQR5DlbkquW92hVRcMHOVNbUBB/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6" name="AutoShape 8" descr="data:image/jpeg;base64,/9j/4AAQSkZJRgABAQAAAQABAAD/2wCEAAkGBggGEBEIBxMQEhAUDSAXExYRExUWGBofFBMbFxgbGhcXGyYfGBonGRMYKy8gJCcqLC4uIR4xNjAqNSYrLCsBCQoKDQwNFA8PFCkYFhgpKSkpKSkpKSkpKSkpKSkpKSkpKSkpKSkpKSkpKSkpKSkpKSkpKSkpKSkpKSkpKSkpKf/AABEIANsA5gMBIgACEQEDEQH/xAAbAAEBAQEBAQEBAAAAAAAAAAAABQcGBAMBAv/EAEYQAAEDAQMIBwILBwMFAAAAAAABAgMEBQYREhYhMTR0s9IHE0FTVJOjInEUFzI1UXKBkZKi0RVCYWJzssJkobEjUmPE8P/EABYBAQEBAAAAAAAAAAAAAAAAAAABAv/EABYRAQEBAAAAAAAAAAAAAAAAAAARAf/aAAwDAQACEQMRAD8Ayy3bdtSGqqY4qioa1Kp6IiSvRERJFREREXQmB4c4rY8TU+dJzC8W2VW9ycRxOAo5xWx4mp86TmGcVseJqfOk5icAKOcVseJqfOk5hnFbHianzpOYnACjnFbHianzpOYZxWx4mp86TmJwAo5xWx4mp86TmGcVseJqfOk5icAKOcVseJqfOk5hnFbHianzpOYnACjnFbHianzpOYZxWx4mp86TmJwAo5xWx4mp86TmGcVseJqfOk5icAKOcVseJqfOk5hnFbHianzpOYnACjnFbHianzpOYZxWx4mp86TmJwAo5xWx4mp86TmGcVseJqfOk5icAKOcVseJqfOk5hnFbHianzpOYnACjnFbHianzpOYZxWx4mp86TmJwAo5xWx4mp86TmGcVseJqfOk5icAO36PrWr62pfHVTTSNSmVUR8jnJjlsTHBV16VB5ejXa5N1XiMBNEO8W2VW9ycRxOKN4tsqt7k4jicUAAAAAAAAAAAAAAAAAAAAAAAAAAAAAAAAAAB1vRrtcm6rxGAdGu1ybqvEYCaId4tsqt7k4jicUbxbZVb3JxHE4oAAAAAAAAAAAAAAAAAAAAAAAAAAAAAAAAAADrejXa5N1XiMA6Ndrk3VeIwE0Q7xbZVb3JxHE4o3i2yq3uTiOJxQAAAAAAAAAAAA7u7twKG2KWKumkla56LijcnDQ9ze1P5QOEBpnxXWb3s/wCT9B8V1m97P+T9CUZmDTPius3vZ/yfoPius3vZ/wAn6CjMwaZ8V1m97P8Ak/Q5m+V2qG7fVR0z5Hvfiqo/J0ImhNSdq4/cUcyAAAAAAAAAAAAA63o12uTdV4jAOjXa5N1XiMBNEO8W2VW9ycRxOKN4tsqt7k4jicUAAAAAAAAAAANiuN830/1XcV5jpsVxvm+n+q7ivJougHyq6qGhY6oqXI1jUxcq46NOHZp1qQfUETPWwPEM/DJyjPWwPEM/DJygWzHb62n+062V7Vxaxerb7maF+92Uv2nf2jfmx4oZH0kzXSJGuQ1Gv0uw9nW3DWZIqqulS4PwAFAAAAAAAAAAAdb0a7XJuq8RgHRrtcm6rxGAmiHeLbKre5OI4nFG8W2VW9ycRxOKAAAAAAAAAAAGxXG+b6f6ruK8x02K43zfT/VdxXk0XSNfLYKn+kn97SyRr5bBU/0k/vaQYyADQAAAAAAAAAAAAAAAA63o12uTdV4jAOjXa5N1XiMBNEO8W2VW9ycRxOKN4tsqt7k4jicUAAAAAAAAAAANiuN830/1XcV5jpsVxvm+n+q7ivJounktezktaCSic5Wo9uGKJjhpRdX2HrBBwvxVU/iH+UnMPiqp/EP8pOY7oFHC/FVT+If5ScxDvZc2K7cTKiOV0mVJk4KxG4eyq9ir9BqxxnSls0O8f4KBmYAKAAAAAAAAAAA63o12uTdV4jAOjXa5N1XiMBNEO8W2VW9ycRxOKN4tsqt7k4jicUAAAAAAAAAAANTufb1l0dDBBUzxMejXYtc5EVMZHLq9yoZYMQNszosXxMH40GdFi+Jg/GhimIxJBtedFi+Jg/GgzosXxMH40MUxGIg2vOixfEwfjQ5PpFtegtGCKOiljkck+KoxyKqJkKmJwGJ+CAACgAAAAAAAAAAOt6Ndrk3VeIwDo12uTdV4jATRDvFtlVvcnEcTijeLbKre5OI4nFAAAAChQXftO1E6yihke3/uRMG6P5l0ATwey0LIrrKVG10b48dWUmhfcupT+aCy621FVlDG+RU15LVXD3rqQDyg99oWHaNlJlV0UjEVcEVU9n8SaDwomOhAPwFbNS2sjr/g82Thj8nT+H5X+xPpaSate2npmq57lwRqa1A+ILOZ1u+Hl+5P1J9LZ9TWyfBaZquk0+ymGPs6/fqA8wPRW0FTZr+orGOY/DHByYLp1H9TWXWU8TKyVjkievsOXUuvV9ygeUFaG6ltTtbLFBIrXNRWqia0VMUX7lP4q7tWtQMWoqoZGMbrc5EwTFcE/wB1AmA9iWRXLD+0Ejd1OOGX2fKyf+VP6s+xLQtVHOoI3SI1cHZOC4Y6tAHhB/bYZHuSFqLlK7DDtxxww9+J9a6z6qzH9RWscx+GODtenUB5we2z7FtC1cfgMT5ERcFVqaE966kPy0LIr7KVEronx46lc1URfcupQPGCnZllx1jVlmcqJpwwwT5OTjr/AKiaE0rp+3w1MPwd7osccF1//agPkAAOt6Ndrk3VeIwDo12uTdV4jATRDvFtlVvcnEcTijeLbKre5OI4nFAAAU7tWay16uGjl+S5+Lvc1quVPtRqnTX0vXXUE62ZZbupjiaif9NERVVWouhexqIqJghydj2k+yJ4q2NMVY/FU+lNTk+1FU7e2LCs2+jktKyqiNj3NRJGv16EwRVTW12GCfQuH3wcbaV4bQthjIK9+WjHKrVVEytKIi4qmvV2naXirpLnUVNQ2X7D5Exc9ETHQ1quX3qr009iIcveO7kF32Rt69ksrnLlNZhg1ERMO3HTiuvA6RZKG/dJFTOlZFVwpqfoxwaiL70VERdGlFQD8uPb9TbrpbJtdeuY6FVxfgq6FRFRV7U9r3oqEG77aSx7TSKsVMiOdzEc7QiKmU1rl+3D3a+w6Gx7PoLhtkr7RmjkmWPJYyNcVwxRVRE14qqJpwREQ5CzaPOSqdHPI2N0iuflOTRlLi7DWmvSB2N52Xps+Z9o0Ejn0/ykaxUVGtw/ejXWn8yY/ToOVuYuNfTr/wCX/FTs7uUU10GyS2vVRLAjfZY16u0444oioi44IqZKa8f4HG3Xni/aMM2hjOvVdKoiIiouGnUB1156K87ZZqyhmVlM1mUidbk4I2NMrR70U4W7qr8Mpl/1TP70O0vBdr9s1ElVFW07GPw9hZNWDEaupcNaHG2MkdPWwJlIrW1jfa1IqJImnTqTADRb02RS3oSSlp1RKuBEVuOjFHtRyJ/Fq46+xffp528cborIoY5EVHJKqKipgqKnWIqKh57zW1JZlqOr7Pc1cGt1Li1ydWmLVw1oUL8W3SW3Q09RSuTFZ8VZimU1ch2KKnv7e0D5dH9uWjWVLaOokc6JtOuS1cMEyURG9nYhGvVbto1E9TQSyvWFKpyIxcMMGyLkpq7MD79Hc0UFZlzOa1OodpcqInZ2qSLwvbJV1LmKiotU9UVFxRcZF1KUdXH8wO/qf+w08/Rcq/CZU/03+bT6R1MP7CdDlMy+s+TlJlbQ1dWOOo8/RpURU9TK6dzWp8H1ucjf32/SQU7dsSntJ8F4rH0sdM1ZkT66IrsOxcdDk+36VJXSFEs9o9Un70bE+/Qee596XWBMsU6qtO93tpryV1ZaJ/z9Ke5D+r/1Uctd19M5rk6pio5ioqaE+lALl9LXmuu2CyLHXqmpFirm4ZWGKtTT2KqtVVXWp/dz7SmvbDUWXa69YiMRWvVEx9rFPtVFRFRdes/LSgoukGKKppZY4qljcHskXDXpVPpwx1KmOvT/AA/KJtD0fQSySSslqpEwa1i46scnR2JiuKquGrBAODjqJ6NVZGuHtadSpinbp7f4nwc5z1VzlVVVcVVQq46VPwoAADrejXa5N1XiMA6Ndrk3VeIwE0Q7xbZVb3JxHE4o3i2yq3uTiOJxQAAAAAAAAAAAAAAAAAAAAAAAAAAAAAAAAAAHW9Gu1ybqvEYB0a7XJuq8RgJoh3i2yq3uTiOJxRvFtlVvcnEcTigAAAAAAAAAAAAAAAAAAAAAAAAAAAAAAAAAAOt6Ndrk3VeIwDo12uTdV4jATRDvFtlVvcnEcTijeLbKre5OI4nFAAAAAAAAAAAAAAAAAAAAAAAAAAAAAAAAAAAdb0a7XJuq8RgHRrtcm6rxGAmiHeLbKre5OI4nGy1FybCq3uqJ4cXvernL1kqYq5cVXBHYJpU+eYV3u49WXnFGPA2HMK73cerLzjMK73cerLzijHgbDmFd7uPVl5xmFd7uPVl5xRjwNhzCu93Hqy84zCu93Hqy84ox4Gw5hXe7j1ZecZhXe7j1ZecUY8DYcwrvdx6svOMwrvdx6svOKMeBsOYV3u49WXnGYV3u49WXnFGPA2HMK73cerLzjMK73cerLzijHgbDmFd7uPVl5xmFd7uPVl5xRjwNhzCu93Hqy84zCu93Hqy84ox4Gw5hXe7j1ZecZhXe7j1ZecUY8DYcwrvdx6svOMwrvdx6svOKMeBsOYV3u49WXnGYV3u49WXnFGPA2HMK73cerLzjMK73cerLziji+jXa5N1XiMB39m3Xsmx3rPQR5DlbkquW92hVRcMHOVNbUBB/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7" name="AutoShape 10" descr="data:image/jpeg;base64,/9j/4AAQSkZJRgABAQAAAQABAAD/2wCEAAkGBggGEBEIBxMQEhAUDSAXExYRExUWGBofFBMbFxgbGhcXGyYfGBonGRMYKy8gJCcqLC4uIR4xNjAqNSYrLCsBCQoKDQwNFA8PFCkYFhgpKSkpKSkpKSkpKSkpKSkpKSkpKSkpKSkpKSkpKSkpKSkpKSkpKSkpKSkpKSkpKSkpKf/AABEIANsA5gMBIgACEQEDEQH/xAAbAAEBAQEBAQEBAAAAAAAAAAAABQcGBAMBAv/EAEYQAAEDAQMIBwILBwMFAAAAAAABAgMEBQYREhYhMTR0s9IHE0FTVJOjInEUFzI1UXKBkZKi0RVCYWJzssJkobEjUmPE8P/EABYBAQEBAAAAAAAAAAAAAAAAAAABAv/EABYRAQEBAAAAAAAAAAAAAAAAAAARAf/aAAwDAQACEQMRAD8Ayy3bdtSGqqY4qioa1Kp6IiSvRERJFREREXQmB4c4rY8TU+dJzC8W2VW9ycRxOAo5xWx4mp86TmGcVseJqfOk5icAKOcVseJqfOk5hnFbHianzpOYnACjnFbHianzpOYZxWx4mp86TmJwAo5xWx4mp86TmGcVseJqfOk5icAKOcVseJqfOk5hnFbHianzpOYnACjnFbHianzpOYZxWx4mp86TmJwAo5xWx4mp86TmGcVseJqfOk5icAKOcVseJqfOk5hnFbHianzpOYnACjnFbHianzpOYZxWx4mp86TmJwAo5xWx4mp86TmGcVseJqfOk5icAKOcVseJqfOk5hnFbHianzpOYnACjnFbHianzpOYZxWx4mp86TmJwAo5xWx4mp86TmGcVseJqfOk5icAO36PrWr62pfHVTTSNSmVUR8jnJjlsTHBV16VB5ejXa5N1XiMBNEO8W2VW9ycRxOKN4tsqt7k4jicUAAAAAAAAAAAAAAAAAAAAAAAAAAAAAAAAAAB1vRrtcm6rxGAdGu1ybqvEYCaId4tsqt7k4jicUbxbZVb3JxHE4oAAAAAAAAAAAAAAAAAAAAAAAAAAAAAAAAAADrejXa5N1XiMA6Ndrk3VeIwE0Q7xbZVb3JxHE4o3i2yq3uTiOJxQAAAAAAAAAAAA7u7twKG2KWKumkla56LijcnDQ9ze1P5QOEBpnxXWb3s/wCT9B8V1m97P+T9CUZmDTPius3vZ/yfoPius3vZ/wAn6CjMwaZ8V1m97P8Ak/Q5m+V2qG7fVR0z5Hvfiqo/J0ImhNSdq4/cUcyAAAAAAAAAAAAA63o12uTdV4jAOjXa5N1XiMBNEO8W2VW9ycRxOKN4tsqt7k4jicUAAAAAAAAAAANiuN830/1XcV5jpsVxvm+n+q7ivJougHyq6qGhY6oqXI1jUxcq46NOHZp1qQfUETPWwPEM/DJyjPWwPEM/DJygWzHb62n+062V7Vxaxerb7maF+92Uv2nf2jfmx4oZH0kzXSJGuQ1Gv0uw9nW3DWZIqqulS4PwAFAAAAAAAAAAAdb0a7XJuq8RgHRrtcm6rxGAmiHeLbKre5OI4nFG8W2VW9ycRxOKAAAAAAAAAAAGxXG+b6f6ruK8x02K43zfT/VdxXk0XSNfLYKn+kn97SyRr5bBU/0k/vaQYyADQAAAAAAAAAAAAAAAA63o12uTdV4jAOjXa5N1XiMBNEO8W2VW9ycRxOKN4tsqt7k4jicUAAAAAAAAAAANiuN830/1XcV5jpsVxvm+n+q7ivJounktezktaCSic5Wo9uGKJjhpRdX2HrBBwvxVU/iH+UnMPiqp/EP8pOY7oFHC/FVT+If5ScxDvZc2K7cTKiOV0mVJk4KxG4eyq9ir9BqxxnSls0O8f4KBmYAKAAAAAAAAAAA63o12uTdV4jAOjXa5N1XiMBNEO8W2VW9ycRxOKN4tsqt7k4jicUAAAAAAAAAAANTufb1l0dDBBUzxMejXYtc5EVMZHLq9yoZYMQNszosXxMH40GdFi+Jg/GhimIxJBtedFi+Jg/GgzosXxMH40MUxGIg2vOixfEwfjQ5PpFtegtGCKOiljkck+KoxyKqJkKmJwGJ+CAACgAAAAAAAAAAOt6Ndrk3VeIwDo12uTdV4jATRDvFtlVvcnEcTijeLbKre5OI4nFAAAAChQXftO1E6yihke3/uRMG6P5l0ATwey0LIrrKVG10b48dWUmhfcupT+aCy621FVlDG+RU15LVXD3rqQDyg99oWHaNlJlV0UjEVcEVU9n8SaDwomOhAPwFbNS2sjr/g82Thj8nT+H5X+xPpaSate2npmq57lwRqa1A+ILOZ1u+Hl+5P1J9LZ9TWyfBaZquk0+ymGPs6/fqA8wPRW0FTZr+orGOY/DHByYLp1H9TWXWU8TKyVjkievsOXUuvV9ygeUFaG6ltTtbLFBIrXNRWqia0VMUX7lP4q7tWtQMWoqoZGMbrc5EwTFcE/wB1AmA9iWRXLD+0Ejd1OOGX2fKyf+VP6s+xLQtVHOoI3SI1cHZOC4Y6tAHhB/bYZHuSFqLlK7DDtxxww9+J9a6z6qzH9RWscx+GODtenUB5we2z7FtC1cfgMT5ERcFVqaE966kPy0LIr7KVEronx46lc1URfcupQPGCnZllx1jVlmcqJpwwwT5OTjr/AKiaE0rp+3w1MPwd7osccF1//agPkAAOt6Ndrk3VeIwDo12uTdV4jATRDvFtlVvcnEcTijeLbKre5OI4nFAAAU7tWay16uGjl+S5+Lvc1quVPtRqnTX0vXXUE62ZZbupjiaif9NERVVWouhexqIqJghydj2k+yJ4q2NMVY/FU+lNTk+1FU7e2LCs2+jktKyqiNj3NRJGv16EwRVTW12GCfQuH3wcbaV4bQthjIK9+WjHKrVVEytKIi4qmvV2naXirpLnUVNQ2X7D5Exc9ETHQ1quX3qr009iIcveO7kF32Rt69ksrnLlNZhg1ERMO3HTiuvA6RZKG/dJFTOlZFVwpqfoxwaiL70VERdGlFQD8uPb9TbrpbJtdeuY6FVxfgq6FRFRV7U9r3oqEG77aSx7TSKsVMiOdzEc7QiKmU1rl+3D3a+w6Gx7PoLhtkr7RmjkmWPJYyNcVwxRVRE14qqJpwREQ5CzaPOSqdHPI2N0iuflOTRlLi7DWmvSB2N52Xps+Z9o0Ejn0/ykaxUVGtw/ejXWn8yY/ToOVuYuNfTr/wCX/FTs7uUU10GyS2vVRLAjfZY16u0444oioi44IqZKa8f4HG3Xni/aMM2hjOvVdKoiIiouGnUB1156K87ZZqyhmVlM1mUidbk4I2NMrR70U4W7qr8Mpl/1TP70O0vBdr9s1ElVFW07GPw9hZNWDEaupcNaHG2MkdPWwJlIrW1jfa1IqJImnTqTADRb02RS3oSSlp1RKuBEVuOjFHtRyJ/Fq46+xffp528cborIoY5EVHJKqKipgqKnWIqKh57zW1JZlqOr7Pc1cGt1Li1ydWmLVw1oUL8W3SW3Q09RSuTFZ8VZimU1ch2KKnv7e0D5dH9uWjWVLaOokc6JtOuS1cMEyURG9nYhGvVbto1E9TQSyvWFKpyIxcMMGyLkpq7MD79Hc0UFZlzOa1OodpcqInZ2qSLwvbJV1LmKiotU9UVFxRcZF1KUdXH8wO/qf+w08/Rcq/CZU/03+bT6R1MP7CdDlMy+s+TlJlbQ1dWOOo8/RpURU9TK6dzWp8H1ucjf32/SQU7dsSntJ8F4rH0sdM1ZkT66IrsOxcdDk+36VJXSFEs9o9Un70bE+/Qee596XWBMsU6qtO93tpryV1ZaJ/z9Ke5D+r/1Uctd19M5rk6pio5ioqaE+lALl9LXmuu2CyLHXqmpFirm4ZWGKtTT2KqtVVXWp/dz7SmvbDUWXa69YiMRWvVEx9rFPtVFRFRdes/LSgoukGKKppZY4qljcHskXDXpVPpwx1KmOvT/AA/KJtD0fQSySSslqpEwa1i46scnR2JiuKquGrBAODjqJ6NVZGuHtadSpinbp7f4nwc5z1VzlVVVcVVQq46VPwoAADrejXa5N1XiMA6Ndrk3VeIwE0Q7xbZVb3JxHE4o3i2yq3uTiOJxQAAAAAAAAAAAAAAAAAAAAAAAAAAAAAAAAAAHW9Gu1ybqvEYB0a7XJuq8RgJoh3i2yq3uTiOJxRvFtlVvcnEcTigAAAAAAAAAAAAAAAAAAAAAAAAAAAAAAAAAAOt6Ndrk3VeIwDo12uTdV4jATRDvFtlVvcnEcTijeLbKre5OI4nFAAAAAAAAAAAAAAAAAAAAAAAAAAAAAAAAAAAdb0a7XJuq8RgHRrtcm6rxGAmiHeLbKre5OI4nGy1FybCq3uqJ4cXvernL1kqYq5cVXBHYJpU+eYV3u49WXnFGPA2HMK73cerLzjMK73cerLzijHgbDmFd7uPVl5xmFd7uPVl5xRjwNhzCu93Hqy84zCu93Hqy84ox4Gw5hXe7j1ZecZhXe7j1ZecUY8DYcwrvdx6svOMwrvdx6svOKMeBsOYV3u49WXnGYV3u49WXnFGPA2HMK73cerLzjMK73cerLzijHgbDmFd7uPVl5xmFd7uPVl5xRjwNhzCu93Hqy84zCu93Hqy84ox4Gw5hXe7j1ZecZhXe7j1ZecUY8DYcwrvdx6svOMwrvdx6svOKMeBsOYV3u49WXnGYV3u49WXnFGPA2HMK73cerLzjMK73cerLziji+jXa5N1XiMB39m3Xsmx3rPQR5DlbkquW92hVRcMHOVNbUBB/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8558" name="AutoShape 12" descr="data:image/jpeg;base64,/9j/4AAQSkZJRgABAQAAAQABAAD/2wCEAAkGBggGEBEIBxMQEhAUDSAXExYRExUWGBofFBMbFxgbGhcXGyYfGBonGRMYKy8gJCcqLC4uIR4xNjAqNSYrLCsBCQoKDQwNFA8PFCkYFhgpKSkpKSkpKSkpKSkpKSkpKSkpKSkpKSkpKSkpKSkpKSkpKSkpKSkpKSkpKSkpKSkpKf/AABEIANsA5gMBIgACEQEDEQH/xAAbAAEBAQEBAQEBAAAAAAAAAAAABQcGBAMBAv/EAEYQAAEDAQMIBwILBwMFAAAAAAABAgMEBQYREhYhMTR0s9IHE0FTVJOjInEUFzI1UXKBkZKi0RVCYWJzssJkobEjUmPE8P/EABYBAQEBAAAAAAAAAAAAAAAAAAABAv/EABYRAQEBAAAAAAAAAAAAAAAAAAARAf/aAAwDAQACEQMRAD8Ayy3bdtSGqqY4qioa1Kp6IiSvRERJFREREXQmB4c4rY8TU+dJzC8W2VW9ycRxOAo5xWx4mp86TmGcVseJqfOk5icAKOcVseJqfOk5hnFbHianzpOYnACjnFbHianzpOYZxWx4mp86TmJwAo5xWx4mp86TmGcVseJqfOk5icAKOcVseJqfOk5hnFbHianzpOYnACjnFbHianzpOYZxWx4mp86TmJwAo5xWx4mp86TmGcVseJqfOk5icAKOcVseJqfOk5hnFbHianzpOYnACjnFbHianzpOYZxWx4mp86TmJwAo5xWx4mp86TmGcVseJqfOk5icAKOcVseJqfOk5hnFbHianzpOYnACjnFbHianzpOYZxWx4mp86TmJwAo5xWx4mp86TmGcVseJqfOk5icAO36PrWr62pfHVTTSNSmVUR8jnJjlsTHBV16VB5ejXa5N1XiMBNEO8W2VW9ycRxOKN4tsqt7k4jicUAAAAAAAAAAAAAAAAAAAAAAAAAAAAAAAAAAB1vRrtcm6rxGAdGu1ybqvEYCaId4tsqt7k4jicUbxbZVb3JxHE4oAAAAAAAAAAAAAAAAAAAAAAAAAAAAAAAAAADrejXa5N1XiMA6Ndrk3VeIwE0Q7xbZVb3JxHE4o3i2yq3uTiOJxQAAAAAAAAAAAA7u7twKG2KWKumkla56LijcnDQ9ze1P5QOEBpnxXWb3s/wCT9B8V1m97P+T9CUZmDTPius3vZ/yfoPius3vZ/wAn6CjMwaZ8V1m97P8Ak/Q5m+V2qG7fVR0z5Hvfiqo/J0ImhNSdq4/cUcyAAAAAAAAAAAAA63o12uTdV4jAOjXa5N1XiMBNEO8W2VW9ycRxOKN4tsqt7k4jicUAAAAAAAAAAANiuN830/1XcV5jpsVxvm+n+q7ivJougHyq6qGhY6oqXI1jUxcq46NOHZp1qQfUETPWwPEM/DJyjPWwPEM/DJygWzHb62n+062V7Vxaxerb7maF+92Uv2nf2jfmx4oZH0kzXSJGuQ1Gv0uw9nW3DWZIqqulS4PwAFAAAAAAAAAAAdb0a7XJuq8RgHRrtcm6rxGAmiHeLbKre5OI4nFG8W2VW9ycRxOKAAAAAAAAAAAGxXG+b6f6ruK8x02K43zfT/VdxXk0XSNfLYKn+kn97SyRr5bBU/0k/vaQYyADQAAAAAAAAAAAAAAAA63o12uTdV4jAOjXa5N1XiMBNEO8W2VW9ycRxOKN4tsqt7k4jicUAAAAAAAAAAANiuN830/1XcV5jpsVxvm+n+q7ivJounktezktaCSic5Wo9uGKJjhpRdX2HrBBwvxVU/iH+UnMPiqp/EP8pOY7oFHC/FVT+If5ScxDvZc2K7cTKiOV0mVJk4KxG4eyq9ir9BqxxnSls0O8f4KBmYAKAAAAAAAAAAA63o12uTdV4jAOjXa5N1XiMBNEO8W2VW9ycRxOKN4tsqt7k4jicUAAAAAAAAAAANTufb1l0dDBBUzxMejXYtc5EVMZHLq9yoZYMQNszosXxMH40GdFi+Jg/GhimIxJBtedFi+Jg/GgzosXxMH40MUxGIg2vOixfEwfjQ5PpFtegtGCKOiljkck+KoxyKqJkKmJwGJ+CAACgAAAAAAAAAAOt6Ndrk3VeIwDo12uTdV4jATRDvFtlVvcnEcTijeLbKre5OI4nFAAAAChQXftO1E6yihke3/uRMG6P5l0ATwey0LIrrKVG10b48dWUmhfcupT+aCy621FVlDG+RU15LVXD3rqQDyg99oWHaNlJlV0UjEVcEVU9n8SaDwomOhAPwFbNS2sjr/g82Thj8nT+H5X+xPpaSate2npmq57lwRqa1A+ILOZ1u+Hl+5P1J9LZ9TWyfBaZquk0+ymGPs6/fqA8wPRW0FTZr+orGOY/DHByYLp1H9TWXWU8TKyVjkievsOXUuvV9ygeUFaG6ltTtbLFBIrXNRWqia0VMUX7lP4q7tWtQMWoqoZGMbrc5EwTFcE/wB1AmA9iWRXLD+0Ejd1OOGX2fKyf+VP6s+xLQtVHOoI3SI1cHZOC4Y6tAHhB/bYZHuSFqLlK7DDtxxww9+J9a6z6qzH9RWscx+GODtenUB5we2z7FtC1cfgMT5ERcFVqaE966kPy0LIr7KVEronx46lc1URfcupQPGCnZllx1jVlmcqJpwwwT5OTjr/AKiaE0rp+3w1MPwd7osccF1//agPkAAOt6Ndrk3VeIwDo12uTdV4jATRDvFtlVvcnEcTijeLbKre5OI4nFAAAU7tWay16uGjl+S5+Lvc1quVPtRqnTX0vXXUE62ZZbupjiaif9NERVVWouhexqIqJghydj2k+yJ4q2NMVY/FU+lNTk+1FU7e2LCs2+jktKyqiNj3NRJGv16EwRVTW12GCfQuH3wcbaV4bQthjIK9+WjHKrVVEytKIi4qmvV2naXirpLnUVNQ2X7D5Exc9ETHQ1quX3qr009iIcveO7kF32Rt69ksrnLlNZhg1ERMO3HTiuvA6RZKG/dJFTOlZFVwpqfoxwaiL70VERdGlFQD8uPb9TbrpbJtdeuY6FVxfgq6FRFRV7U9r3oqEG77aSx7TSKsVMiOdzEc7QiKmU1rl+3D3a+w6Gx7PoLhtkr7RmjkmWPJYyNcVwxRVRE14qqJpwREQ5CzaPOSqdHPI2N0iuflOTRlLi7DWmvSB2N52Xps+Z9o0Ejn0/ykaxUVGtw/ejXWn8yY/ToOVuYuNfTr/wCX/FTs7uUU10GyS2vVRLAjfZY16u0444oioi44IqZKa8f4HG3Xni/aMM2hjOvVdKoiIiouGnUB1156K87ZZqyhmVlM1mUidbk4I2NMrR70U4W7qr8Mpl/1TP70O0vBdr9s1ElVFW07GPw9hZNWDEaupcNaHG2MkdPWwJlIrW1jfa1IqJImnTqTADRb02RS3oSSlp1RKuBEVuOjFHtRyJ/Fq46+xffp528cborIoY5EVHJKqKipgqKnWIqKh57zW1JZlqOr7Pc1cGt1Li1ydWmLVw1oUL8W3SW3Q09RSuTFZ8VZimU1ch2KKnv7e0D5dH9uWjWVLaOokc6JtOuS1cMEyURG9nYhGvVbto1E9TQSyvWFKpyIxcMMGyLkpq7MD79Hc0UFZlzOa1OodpcqInZ2qSLwvbJV1LmKiotU9UVFxRcZF1KUdXH8wO/qf+w08/Rcq/CZU/03+bT6R1MP7CdDlMy+s+TlJlbQ1dWOOo8/RpURU9TK6dzWp8H1ucjf32/SQU7dsSntJ8F4rH0sdM1ZkT66IrsOxcdDk+36VJXSFEs9o9Un70bE+/Qee596XWBMsU6qtO93tpryV1ZaJ/z9Ke5D+r/1Uctd19M5rk6pio5ioqaE+lALl9LXmuu2CyLHXqmpFirm4ZWGKtTT2KqtVVXWp/dz7SmvbDUWXa69YiMRWvVEx9rFPtVFRFRdes/LSgoukGKKppZY4qljcHskXDXpVPpwx1KmOvT/AA/KJtD0fQSySSslqpEwa1i46scnR2JiuKquGrBAODjqJ6NVZGuHtadSpinbp7f4nwc5z1VzlVVVcVVQq46VPwoAADrejXa5N1XiMA6Ndrk3VeIwE0Q7xbZVb3JxHE4o3i2yq3uTiOJxQAAAAAAAAAAAAAAAAAAAAAAAAAAAAAAAAAAHW9Gu1ybqvEYB0a7XJuq8RgJoh3i2yq3uTiOJxRvFtlVvcnEcTigAAAAAAAAAAAAAAAAAAAAAAAAAAAAAAAAAAOt6Ndrk3VeIwDo12uTdV4jATRDvFtlVvcnEcTijeLbKre5OI4nFAAAAAAAAAAAAAAAAAAAAAAAAAAAAAAAAAAAdb0a7XJuq8RgHRrtcm6rxGAmiHeLbKre5OI4nGy1FybCq3uqJ4cXvernL1kqYq5cVXBHYJpU+eYV3u49WXnFGPA2HMK73cerLzjMK73cerLzijHgbDmFd7uPVl5xmFd7uPVl5xRjwNhzCu93Hqy84zCu93Hqy84ox4Gw5hXe7j1ZecZhXe7j1ZecUY8DYcwrvdx6svOMwrvdx6svOKMeBsOYV3u49WXnGYV3u49WXnFGPA2HMK73cerLzjMK73cerLzijHgbDmFd7uPVl5xmFd7uPVl5xRjwNhzCu93Hqy84zCu93Hqy84ox4Gw5hXe7j1ZecZhXe7j1ZecUY8DYcwrvdx6svOMwrvdx6svOKMeBsOYV3u49WXnGYV3u49WXnFGPA2HMK73cerLzjMK73cerLziji+jXa5N1XiMB39m3Xsmx3rPQR5DlbkquW92hVRcMHOVNbUBB/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08559" name="3 Grupo"/>
          <p:cNvGrpSpPr>
            <a:grpSpLocks/>
          </p:cNvGrpSpPr>
          <p:nvPr/>
        </p:nvGrpSpPr>
        <p:grpSpPr bwMode="auto">
          <a:xfrm>
            <a:off x="6271931" y="4146949"/>
            <a:ext cx="1921042" cy="1416320"/>
            <a:chOff x="5867400" y="3141663"/>
            <a:chExt cx="2305050" cy="1727200"/>
          </a:xfrm>
        </p:grpSpPr>
        <p:sp>
          <p:nvSpPr>
            <p:cNvPr id="27" name="26 Rectángulo redondeado"/>
            <p:cNvSpPr/>
            <p:nvPr/>
          </p:nvSpPr>
          <p:spPr>
            <a:xfrm>
              <a:off x="5867400" y="3141663"/>
              <a:ext cx="2305050" cy="17272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grpSp>
          <p:nvGrpSpPr>
            <p:cNvPr id="108567" name="36 Grupo"/>
            <p:cNvGrpSpPr>
              <a:grpSpLocks/>
            </p:cNvGrpSpPr>
            <p:nvPr/>
          </p:nvGrpSpPr>
          <p:grpSpPr bwMode="auto">
            <a:xfrm>
              <a:off x="6443663" y="3213100"/>
              <a:ext cx="1060450" cy="1595438"/>
              <a:chOff x="6876256" y="3248599"/>
              <a:chExt cx="1060624" cy="1595819"/>
            </a:xfrm>
          </p:grpSpPr>
          <p:pic>
            <p:nvPicPr>
              <p:cNvPr id="108568" name="Picture 14" descr="cosentino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7789" y="3248599"/>
                <a:ext cx="7537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69" name="Picture 16" descr="https://encrypted-tbn0.gstatic.com/images?q=tbn:ANd9GcSd97bTcylzs98XDVy24f8qsDuc3hmg24M1nlgNY63FyLcSU18p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4077072"/>
                <a:ext cx="1060624" cy="767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39 Rectángulo redondeado"/>
          <p:cNvSpPr/>
          <p:nvPr/>
        </p:nvSpPr>
        <p:spPr>
          <a:xfrm>
            <a:off x="1406844" y="1795264"/>
            <a:ext cx="3816350" cy="360363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</a:rPr>
              <a:t>SECTOR HORTOFRUTÍCOLA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6174872" y="3576234"/>
            <a:ext cx="2050639" cy="5533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SECTOR DE LA PIEDRA Y OTROS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6083399" y="1583522"/>
            <a:ext cx="2221370" cy="687945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SECTOR  TRANSPORTE Y LOGÍSTICA</a:t>
            </a:r>
          </a:p>
        </p:txBody>
      </p:sp>
      <p:sp>
        <p:nvSpPr>
          <p:cNvPr id="108564" name="3 Rectángulo"/>
          <p:cNvSpPr>
            <a:spLocks noChangeArrowheads="1"/>
          </p:cNvSpPr>
          <p:nvPr/>
        </p:nvSpPr>
        <p:spPr bwMode="auto">
          <a:xfrm>
            <a:off x="763293" y="445294"/>
            <a:ext cx="650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Apoyamos PORT </a:t>
            </a:r>
            <a:r>
              <a:rPr lang="es-ES" alt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RAIL ALMANZORA LEVANTE</a:t>
            </a:r>
          </a:p>
        </p:txBody>
      </p:sp>
      <p:pic>
        <p:nvPicPr>
          <p:cNvPr id="44" name="7 Imagen" descr="image00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07600"/>
            <a:ext cx="1245630" cy="1148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logo pozosur aguilas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618" y="4129614"/>
            <a:ext cx="1170301" cy="615244"/>
          </a:xfrm>
          <a:prstGeom prst="rect">
            <a:avLst/>
          </a:prstGeom>
          <a:noFill/>
          <a:ln>
            <a:solidFill>
              <a:srgbClr val="24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6093296"/>
            <a:ext cx="433358" cy="188886"/>
          </a:xfrm>
          <a:prstGeom prst="rect">
            <a:avLst/>
          </a:prstGeom>
          <a:noFill/>
          <a:ln w="12700">
            <a:solidFill>
              <a:srgbClr val="243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135193" y="6042084"/>
            <a:ext cx="287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43C28"/>
                </a:solidFill>
              </a:rPr>
              <a:t>Empresas asociadas a Proexport</a:t>
            </a:r>
            <a:endParaRPr lang="es-ES" sz="1400" i="1" dirty="0">
              <a:solidFill>
                <a:srgbClr val="243C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" t="9149" r="-9627" b="7189"/>
          <a:stretch/>
        </p:blipFill>
        <p:spPr>
          <a:xfrm rot="5400000">
            <a:off x="712425" y="251374"/>
            <a:ext cx="7675136" cy="9144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691680" y="18552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EXPORTACIÓN POR CARRETERA </a:t>
            </a:r>
          </a:p>
          <a:p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      CAMIONES/SEMANA</a:t>
            </a:r>
            <a:endParaRPr lang="es-ES_tradnl" sz="240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824231" y="3507054"/>
            <a:ext cx="936104" cy="491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5849888" y="4104643"/>
            <a:ext cx="936104" cy="491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937066" y="356831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6.443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998588" y="41850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5.534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6516216" y="3752981"/>
            <a:ext cx="1617603" cy="144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698813" y="4509120"/>
            <a:ext cx="1413608" cy="811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716223"/>
            <a:ext cx="1681852" cy="480529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3131840" y="4771430"/>
            <a:ext cx="1920735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3131840" y="2809633"/>
            <a:ext cx="57606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95536" y="728676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Informe INFO RM, 2013. Los datos de exportación actuales son superiores en las 3 provincias, pero se ha optado por una previsión conservadora.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592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7774" y="1151367"/>
            <a:ext cx="80086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bri" panose="020F0502020204030204" pitchFamily="34" charset="0"/>
              </a:rPr>
              <a:t>Para todo el </a:t>
            </a:r>
            <a:r>
              <a:rPr lang="es-ES" sz="2800" u="sng" dirty="0" smtClean="0">
                <a:latin typeface="Calibri" panose="020F0502020204030204" pitchFamily="34" charset="0"/>
              </a:rPr>
              <a:t>sureste español </a:t>
            </a:r>
            <a:r>
              <a:rPr lang="es-ES" sz="2800" dirty="0" smtClean="0">
                <a:latin typeface="Calibri" panose="020F0502020204030204" pitchFamily="34" charset="0"/>
              </a:rPr>
              <a:t>tendríamos</a:t>
            </a:r>
            <a:r>
              <a:rPr lang="es-ES" dirty="0" smtClean="0"/>
              <a:t>: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90210" y="2073164"/>
            <a:ext cx="853406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Calibri" panose="020F0502020204030204" pitchFamily="34" charset="0"/>
              </a:rPr>
              <a:t>Sector agroalimentario        </a:t>
            </a:r>
            <a:r>
              <a:rPr lang="es-ES" sz="3200" dirty="0" smtClean="0">
                <a:latin typeface="Calibri" panose="020F0502020204030204" pitchFamily="34" charset="0"/>
              </a:rPr>
              <a:t>6.446  Camiones/</a:t>
            </a:r>
            <a:r>
              <a:rPr lang="es-ES" sz="3200" dirty="0" err="1" smtClean="0">
                <a:latin typeface="Calibri" panose="020F0502020204030204" pitchFamily="34" charset="0"/>
              </a:rPr>
              <a:t>sem</a:t>
            </a:r>
            <a:r>
              <a:rPr lang="es-ES" sz="3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sz="3200" i="1" dirty="0" smtClean="0">
                <a:latin typeface="Calibri" panose="020F0502020204030204" pitchFamily="34" charset="0"/>
              </a:rPr>
              <a:t>	Equivalentes a                       134 Trenes/</a:t>
            </a:r>
            <a:r>
              <a:rPr lang="es-ES" sz="3200" i="1" dirty="0" err="1" smtClean="0">
                <a:latin typeface="Calibri" panose="020F0502020204030204" pitchFamily="34" charset="0"/>
              </a:rPr>
              <a:t>sem</a:t>
            </a:r>
            <a:r>
              <a:rPr lang="es-ES" sz="3200" i="1" dirty="0" smtClean="0">
                <a:latin typeface="Calibri" panose="020F0502020204030204" pitchFamily="34" charset="0"/>
              </a:rPr>
              <a:t>.</a:t>
            </a:r>
          </a:p>
          <a:p>
            <a:endParaRPr lang="es-ES" sz="3200" dirty="0" smtClean="0">
              <a:latin typeface="Calibri" panose="020F0502020204030204" pitchFamily="34" charset="0"/>
            </a:endParaRPr>
          </a:p>
          <a:p>
            <a:r>
              <a:rPr lang="es-ES" sz="3200" b="1" dirty="0" smtClean="0">
                <a:latin typeface="Calibri" panose="020F0502020204030204" pitchFamily="34" charset="0"/>
              </a:rPr>
              <a:t>Sector hortofrutícola            </a:t>
            </a:r>
            <a:r>
              <a:rPr lang="es-ES" sz="3200" dirty="0" smtClean="0">
                <a:latin typeface="Calibri" panose="020F0502020204030204" pitchFamily="34" charset="0"/>
              </a:rPr>
              <a:t>5.535 Camiones/</a:t>
            </a:r>
            <a:r>
              <a:rPr lang="es-ES" sz="3200" dirty="0" err="1" smtClean="0">
                <a:latin typeface="Calibri" panose="020F0502020204030204" pitchFamily="34" charset="0"/>
              </a:rPr>
              <a:t>Sem</a:t>
            </a:r>
            <a:r>
              <a:rPr lang="es-ES" sz="3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S" sz="3200" i="1" dirty="0" smtClean="0">
                <a:latin typeface="Calibri" panose="020F0502020204030204" pitchFamily="34" charset="0"/>
              </a:rPr>
              <a:t>	Equivalentes a                       115 Trenes/</a:t>
            </a:r>
            <a:r>
              <a:rPr lang="es-ES" sz="3200" i="1" dirty="0" err="1" smtClean="0">
                <a:latin typeface="Calibri" panose="020F0502020204030204" pitchFamily="34" charset="0"/>
              </a:rPr>
              <a:t>Sem</a:t>
            </a:r>
            <a:r>
              <a:rPr lang="es-ES" sz="3200" i="1" dirty="0" smtClean="0">
                <a:latin typeface="Calibri" panose="020F0502020204030204" pitchFamily="34" charset="0"/>
              </a:rPr>
              <a:t>.</a:t>
            </a:r>
          </a:p>
          <a:p>
            <a:endParaRPr lang="es-ES" sz="2400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739623"/>
            <a:ext cx="1599950" cy="45712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99592" y="18552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EQUIVALENCIAS </a:t>
            </a:r>
          </a:p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POR MEDIO DE TRANSPORTE </a:t>
            </a:r>
          </a:p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      CAMIONES/SEMANA</a:t>
            </a:r>
            <a:endParaRPr lang="es-ES_tradnl" sz="240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716016" y="2276872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4716016" y="378904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67544" y="6041912"/>
            <a:ext cx="536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* Equivalencia en trenes de 750 m. </a:t>
            </a:r>
            <a:r>
              <a:rPr lang="es-ES" sz="1600" i="1" dirty="0"/>
              <a:t>d</a:t>
            </a:r>
            <a:r>
              <a:rPr lang="es-ES" sz="1600" i="1" dirty="0" smtClean="0"/>
              <a:t>e </a:t>
            </a:r>
            <a:r>
              <a:rPr lang="es-ES" sz="1600" i="1" dirty="0"/>
              <a:t>l</a:t>
            </a:r>
            <a:r>
              <a:rPr lang="es-ES" sz="1600" i="1" dirty="0" smtClean="0"/>
              <a:t>ongitud</a:t>
            </a:r>
            <a:endParaRPr lang="es-ES" sz="1600" i="1" dirty="0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229" y="5165500"/>
            <a:ext cx="4066049" cy="16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2854" y="134076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Si un </a:t>
            </a:r>
            <a:r>
              <a:rPr lang="es-ES" sz="28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10% </a:t>
            </a: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nuestra exportación hortofrutícola pasase </a:t>
            </a: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utilizar el Corredor Mediterráneo de </a:t>
            </a:r>
            <a:r>
              <a:rPr lang="es-E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Mercancías, las </a:t>
            </a: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salidas desde el Sureste serían de media </a:t>
            </a:r>
            <a:r>
              <a:rPr lang="es-ES" sz="28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entre 7 y 14 trenes semanales</a:t>
            </a:r>
            <a:endParaRPr lang="es-ES" sz="2800" u="sng" dirty="0"/>
          </a:p>
        </p:txBody>
      </p:sp>
      <p:sp>
        <p:nvSpPr>
          <p:cNvPr id="3" name="6 Rectángulo"/>
          <p:cNvSpPr/>
          <p:nvPr/>
        </p:nvSpPr>
        <p:spPr>
          <a:xfrm>
            <a:off x="827584" y="33265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  <a:latin typeface="Verdana"/>
                <a:cs typeface="Arial" charset="0"/>
              </a:rPr>
              <a:t>PREVISIONES PROEXPORT</a:t>
            </a:r>
            <a:endParaRPr lang="es-ES_tradnl" sz="2400" dirty="0">
              <a:solidFill>
                <a:srgbClr val="FFFFFF"/>
              </a:solidFill>
              <a:latin typeface="Verdana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69579" y="3356992"/>
            <a:ext cx="5760640" cy="33547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Factor de </a:t>
            </a:r>
            <a:r>
              <a:rPr lang="es-ES" sz="2400" b="1" dirty="0" smtClean="0">
                <a:solidFill>
                  <a:schemeClr val="bg1"/>
                </a:solidFill>
              </a:rPr>
              <a:t>competitividad</a:t>
            </a:r>
            <a:r>
              <a:rPr lang="es-ES" sz="2400" dirty="0" smtClean="0">
                <a:solidFill>
                  <a:schemeClr val="bg1"/>
                </a:solidFill>
              </a:rPr>
              <a:t> futura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Complemento</a:t>
            </a:r>
            <a:r>
              <a:rPr lang="es-ES" sz="2400" dirty="0" smtClean="0">
                <a:solidFill>
                  <a:schemeClr val="bg1"/>
                </a:solidFill>
              </a:rPr>
              <a:t> al transporte por carretera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i="1" dirty="0" smtClean="0">
                <a:solidFill>
                  <a:schemeClr val="bg1"/>
                </a:solidFill>
              </a:rPr>
              <a:t>Exigencias: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000" i="1" dirty="0">
                <a:solidFill>
                  <a:schemeClr val="bg1"/>
                </a:solidFill>
              </a:rPr>
              <a:t>F</a:t>
            </a:r>
            <a:r>
              <a:rPr lang="es-ES" sz="2000" i="1" dirty="0" smtClean="0">
                <a:solidFill>
                  <a:schemeClr val="bg1"/>
                </a:solidFill>
              </a:rPr>
              <a:t>iabilidad en infraestructura y en gestión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/>
                </a:solidFill>
              </a:rPr>
              <a:t>Asegurar inversiones y plazos de ejecución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/>
                </a:solidFill>
              </a:rPr>
              <a:t>Soluciones técnicas en conexiones Alicante</a:t>
            </a:r>
            <a:r>
              <a:rPr lang="es-E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ES" sz="2000" i="1" dirty="0" smtClean="0">
                <a:solidFill>
                  <a:schemeClr val="bg1"/>
                </a:solidFill>
              </a:rPr>
              <a:t>Murcia </a:t>
            </a:r>
            <a:r>
              <a:rPr lang="es-ES" sz="20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S" sz="2000" i="1" dirty="0" smtClean="0">
                <a:solidFill>
                  <a:schemeClr val="bg1"/>
                </a:solidFill>
              </a:rPr>
              <a:t>Almería </a:t>
            </a:r>
            <a:endParaRPr lang="es-ES" sz="2000" i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739623"/>
            <a:ext cx="1599950" cy="4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34l">
  <a:themeElements>
    <a:clrScheme name="cdb2004134l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cdb2004134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4l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7123</TotalTime>
  <Words>207</Words>
  <Application>Microsoft Office PowerPoint</Application>
  <PresentationFormat>Presentació en pantalla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Tahoma</vt:lpstr>
      <vt:lpstr>Times New Roman</vt:lpstr>
      <vt:lpstr>Tw Cen MT</vt:lpstr>
      <vt:lpstr>Verdana</vt:lpstr>
      <vt:lpstr>Wingdings</vt:lpstr>
      <vt:lpstr>Wingdings 2</vt:lpstr>
      <vt:lpstr>1_Intermedio</vt:lpstr>
      <vt:lpstr>cdb2004134l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fgomez;proexport</dc:creator>
  <cp:lastModifiedBy>JUDITH</cp:lastModifiedBy>
  <cp:revision>647</cp:revision>
  <cp:lastPrinted>2016-06-30T17:18:48Z</cp:lastPrinted>
  <dcterms:created xsi:type="dcterms:W3CDTF">2010-04-26T16:22:34Z</dcterms:created>
  <dcterms:modified xsi:type="dcterms:W3CDTF">2023-06-14T08:25:20Z</dcterms:modified>
</cp:coreProperties>
</file>